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4" r:id="rId3"/>
  </p:sldMasterIdLst>
  <p:sldIdLst>
    <p:sldId id="256" r:id="rId4"/>
    <p:sldId id="266" r:id="rId5"/>
    <p:sldId id="258" r:id="rId6"/>
    <p:sldId id="259" r:id="rId7"/>
    <p:sldId id="263" r:id="rId8"/>
    <p:sldId id="260" r:id="rId9"/>
    <p:sldId id="268" r:id="rId10"/>
    <p:sldId id="261" r:id="rId11"/>
    <p:sldId id="265" r:id="rId12"/>
    <p:sldId id="262"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8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Demo, Video etc. &quot;special&quot; slides">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p:nvPicPr>
        <p:blipFill>
          <a:blip r:embed="rId3" cstate="print"/>
          <a:stretch>
            <a:fillRect/>
          </a:stretch>
        </p:blipFill>
        <p:spPr>
          <a:xfrm>
            <a:off x="0" y="12954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pPr algn="l" eaLnBrk="1" latinLnBrk="0" hangingPunct="1"/>
            <a:fld id="{48D92626-37D2-4832-BF7A-BC283494A20D}" type="datetimeFigureOut">
              <a:rPr lang="en-US" smtClean="0"/>
              <a:pPr algn="l" eaLnBrk="1" latinLnBrk="0" hangingPunct="1"/>
              <a:t>9/8/2010</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pPr algn="r" eaLnBrk="1" latinLnBrk="0" hangingPunct="1"/>
              <a:t>‹#›</a:t>
            </a:fld>
            <a:endParaRPr kumimoji="0" lang="en-US" dirty="0">
              <a:solidFill>
                <a:schemeClr val="tx2">
                  <a:shade val="90000"/>
                </a:schemeClr>
              </a:solidFill>
            </a:endParaRPr>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kumimoji="0" lang="en-US"/>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D92626-37D2-4832-BF7A-BC283494A20D}" type="datetimeFigureOut">
              <a:rPr lang="en-US" smtClean="0"/>
              <a:pPr/>
              <a:t>9/8/2010</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8C592886-E571-45D5-8B56-343DC94F8FA6}" type="slidenum">
              <a:rPr kumimoji="0" lang="en-US" smtClean="0"/>
              <a:pPr/>
              <a:t>‹#›</a:t>
            </a:fld>
            <a:endParaRPr kumimoji="0"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pPr algn="l" eaLnBrk="1" latinLnBrk="0" hangingPunct="1"/>
            <a:fld id="{48D92626-37D2-4832-BF7A-BC283494A20D}" type="datetimeFigureOut">
              <a:rPr lang="en-US" smtClean="0"/>
              <a:pPr algn="l" eaLnBrk="1" latinLnBrk="0" hangingPunct="1"/>
              <a:t>9/8/2010</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8D92626-37D2-4832-BF7A-BC283494A20D}" type="datetimeFigureOut">
              <a:rPr lang="en-US" smtClean="0"/>
              <a:pPr/>
              <a:t>9/8/2010</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8C592886-E571-45D5-8B56-343DC94F8FA6}" type="slidenum">
              <a:rPr kumimoji="0" lang="en-US" smtClean="0"/>
              <a:pPr/>
              <a:t>‹#›</a:t>
            </a:fld>
            <a:endParaRPr kumimoji="0"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8D92626-37D2-4832-BF7A-BC283494A20D}" type="datetimeFigureOut">
              <a:rPr lang="en-US" smtClean="0"/>
              <a:pPr/>
              <a:t>9/8/2010</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8C592886-E571-45D5-8B56-343DC94F8FA6}" type="slidenum">
              <a:rPr kumimoji="0" lang="en-US" smtClean="0"/>
              <a:pPr/>
              <a:t>‹#›</a:t>
            </a:fld>
            <a:endParaRPr kumimoji="0"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8D92626-37D2-4832-BF7A-BC283494A20D}" type="datetimeFigureOut">
              <a:rPr lang="en-US" smtClean="0"/>
              <a:pPr/>
              <a:t>9/8/2010</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8C592886-E571-45D5-8B56-343DC94F8FA6}" type="slidenum">
              <a:rPr kumimoji="0" lang="en-US" smtClean="0"/>
              <a:pPr/>
              <a:t>‹#›</a:t>
            </a:fld>
            <a:endParaRPr kumimoji="0"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8D92626-37D2-4832-BF7A-BC283494A20D}" type="datetimeFigureOut">
              <a:rPr lang="en-US" smtClean="0"/>
              <a:pPr/>
              <a:t>9/8/2010</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8C592886-E571-45D5-8B56-343DC94F8FA6}" type="slidenum">
              <a:rPr kumimoji="0" lang="en-US" smtClean="0"/>
              <a:pPr/>
              <a:t>‹#›</a:t>
            </a:fld>
            <a:endParaRPr kumimoji="0" 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p:nvPicPr>
        <p:blipFill>
          <a:blip r:embed="rId3" cstate="print"/>
          <a:stretch>
            <a:fillRect/>
          </a:stretch>
        </p:blipFill>
        <p:spPr>
          <a:xfrm>
            <a:off x="0" y="12954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pPr algn="l" eaLnBrk="1" latinLnBrk="0" hangingPunct="1"/>
            <a:fld id="{48D92626-37D2-4832-BF7A-BC283494A20D}" type="datetimeFigureOut">
              <a:rPr lang="en-US" smtClean="0"/>
              <a:pPr algn="l" eaLnBrk="1" latinLnBrk="0" hangingPunct="1"/>
              <a:t>9/8/2010</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pPr algn="l" eaLnBrk="1" latinLnBrk="0" hangingPunct="1"/>
            <a:fld id="{48D92626-37D2-4832-BF7A-BC283494A20D}" type="datetimeFigureOut">
              <a:rPr lang="en-US" smtClean="0"/>
              <a:pPr algn="l" eaLnBrk="1" latinLnBrk="0" hangingPunct="1"/>
              <a:t>9/8/2010</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D92626-37D2-4832-BF7A-BC283494A20D}" type="datetimeFigureOut">
              <a:rPr lang="en-US" smtClean="0"/>
              <a:pPr/>
              <a:t>9/8/2010</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8C592886-E571-45D5-8B56-343DC94F8FA6}" type="slidenum">
              <a:rPr kumimoji="0" lang="en-US" smtClean="0"/>
              <a:pPr/>
              <a:t>‹#›</a:t>
            </a:fld>
            <a:endParaRPr kumimoji="0"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D92626-37D2-4832-BF7A-BC283494A20D}" type="datetimeFigureOut">
              <a:rPr lang="en-US" smtClean="0"/>
              <a:pPr/>
              <a:t>9/8/2010</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8C592886-E571-45D5-8B56-343DC94F8FA6}"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lgn="r" eaLnBrk="1" latinLnBrk="0" hangingPunct="1"/>
            <a:endParaRPr kumimoji="0" lang="en-US" sz="1300" dirty="0">
              <a:solidFill>
                <a:schemeClr val="bg2">
                  <a:tint val="60000"/>
                  <a:satMod val="155000"/>
                </a:schemeClr>
              </a:solidFill>
            </a:endParaRPr>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lgn="l" eaLnBrk="1" latinLnBrk="0" hangingPunct="1"/>
            <a:fld id="{48D92626-37D2-4832-BF7A-BC283494A20D}" type="datetimeFigureOut">
              <a:rPr lang="en-US" smtClean="0"/>
              <a:pPr algn="l" eaLnBrk="1" latinLnBrk="0" hangingPunct="1"/>
              <a:t>9/8/2010</a:t>
            </a:fld>
            <a:endParaRPr lang="en-US" sz="1300" dirty="0">
              <a:solidFill>
                <a:schemeClr val="bg2">
                  <a:tint val="60000"/>
                  <a:satMod val="155000"/>
                </a:schemeClr>
              </a:solidFill>
            </a:endParaRPr>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lgn="r" eaLnBrk="1" latinLnBrk="0" hangingPunct="1"/>
            <a:fld id="{8C592886-E571-45D5-8B56-343DC94F8FA6}" type="slidenum">
              <a:rPr kumimoji="0" lang="en-US" smtClean="0"/>
              <a:pPr algn="r" eaLnBrk="1" latinLnBrk="0" hangingPunct="1"/>
              <a:t>‹#›</a:t>
            </a:fld>
            <a:endParaRPr kumimoji="0" lang="en-US" sz="1600" b="1" dirty="0">
              <a:solidFill>
                <a:schemeClr val="tx2">
                  <a:shade val="90000"/>
                </a:schemeClr>
              </a:solidFill>
              <a:effectLst/>
            </a:endParaRPr>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fade/>
  </p:transition>
  <p:timing>
    <p:tnLst>
      <p:par>
        <p:cTn id="1" dur="indefinite" restart="never" nodeType="tmRoot"/>
      </p:par>
    </p:tnLst>
  </p:timing>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229600" cy="1676400"/>
          </a:xfrm>
        </p:spPr>
        <p:txBody>
          <a:bodyPr>
            <a:normAutofit/>
          </a:bodyPr>
          <a:lstStyle/>
          <a:p>
            <a:pPr algn="ctr"/>
            <a:r>
              <a:rPr lang="en-US" dirty="0" smtClean="0"/>
              <a:t>Parks, Trails, &amp; </a:t>
            </a:r>
            <a:r>
              <a:rPr lang="en-US" dirty="0" err="1" smtClean="0"/>
              <a:t>Rec</a:t>
            </a:r>
            <a:r>
              <a:rPr lang="en-US" dirty="0" smtClean="0"/>
              <a:t> Facilities</a:t>
            </a:r>
            <a:br>
              <a:rPr lang="en-US" dirty="0" smtClean="0"/>
            </a:br>
            <a:r>
              <a:rPr lang="en-US" sz="3600" dirty="0" smtClean="0"/>
              <a:t>NRPA Data Model</a:t>
            </a:r>
            <a:endParaRPr lang="en-US" sz="3600" dirty="0"/>
          </a:p>
        </p:txBody>
      </p:sp>
      <p:sp>
        <p:nvSpPr>
          <p:cNvPr id="3" name="Subtitle 2"/>
          <p:cNvSpPr>
            <a:spLocks noGrp="1"/>
          </p:cNvSpPr>
          <p:nvPr>
            <p:ph type="subTitle" idx="1"/>
          </p:nvPr>
        </p:nvSpPr>
        <p:spPr>
          <a:xfrm>
            <a:off x="685800" y="2209800"/>
            <a:ext cx="7848600" cy="4648200"/>
          </a:xfrm>
        </p:spPr>
        <p:txBody>
          <a:bodyPr>
            <a:normAutofit/>
          </a:bodyPr>
          <a:lstStyle/>
          <a:p>
            <a:pPr algn="l">
              <a:spcAft>
                <a:spcPts val="1800"/>
              </a:spcAft>
            </a:pPr>
            <a:r>
              <a:rPr lang="en-US" sz="2400" dirty="0" smtClean="0">
                <a:latin typeface="Calibri" pitchFamily="34" charset="0"/>
              </a:rPr>
              <a:t>The National Recreation &amp; Park Association (NRPA) has developed a GIS data model for parks, trails and recreation facilities in an effort to standardize these types of GIS data. </a:t>
            </a:r>
          </a:p>
          <a:p>
            <a:pPr algn="l">
              <a:spcAft>
                <a:spcPts val="1800"/>
              </a:spcAft>
            </a:pPr>
            <a:r>
              <a:rPr lang="en-US" sz="2400" dirty="0" smtClean="0">
                <a:latin typeface="Calibri" pitchFamily="34" charset="0"/>
              </a:rPr>
              <a:t>The purpose of the project is to have local governments collect consistent information in their GIS systems allowing for better local, regional and statewide management and planning of park and recreation resources.</a:t>
            </a:r>
          </a:p>
          <a:p>
            <a:pPr algn="l">
              <a:spcAft>
                <a:spcPts val="1800"/>
              </a:spcAft>
            </a:pPr>
            <a:r>
              <a:rPr lang="en-US" sz="2400" dirty="0" smtClean="0">
                <a:latin typeface="Calibri" pitchFamily="34" charset="0"/>
              </a:rPr>
              <a:t>Assisting the project was a consulting team consisting of Applied </a:t>
            </a:r>
            <a:r>
              <a:rPr lang="en-US" sz="2400" dirty="0" err="1" smtClean="0">
                <a:latin typeface="Calibri" pitchFamily="34" charset="0"/>
              </a:rPr>
              <a:t>Geographics</a:t>
            </a:r>
            <a:r>
              <a:rPr lang="en-US" sz="2400" dirty="0" smtClean="0">
                <a:latin typeface="Calibri" pitchFamily="34" charset="0"/>
              </a:rPr>
              <a:t> and the non-profit </a:t>
            </a:r>
            <a:r>
              <a:rPr lang="en-US" sz="2400" dirty="0" err="1" smtClean="0">
                <a:latin typeface="Calibri" pitchFamily="34" charset="0"/>
              </a:rPr>
              <a:t>GreenInfo</a:t>
            </a:r>
            <a:r>
              <a:rPr lang="en-US" sz="2400" dirty="0" smtClean="0">
                <a:latin typeface="Calibri" pitchFamily="34" charset="0"/>
              </a:rPr>
              <a:t> Network.</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pPr algn="ctr"/>
            <a:r>
              <a:rPr lang="en-US" sz="4000" dirty="0" smtClean="0"/>
              <a:t>Johnson County – NRPA Model</a:t>
            </a:r>
            <a:endParaRPr lang="en-US" sz="4000" dirty="0"/>
          </a:p>
        </p:txBody>
      </p:sp>
      <p:sp>
        <p:nvSpPr>
          <p:cNvPr id="3" name="Content Placeholder 2"/>
          <p:cNvSpPr>
            <a:spLocks noGrp="1"/>
          </p:cNvSpPr>
          <p:nvPr>
            <p:ph idx="1"/>
          </p:nvPr>
        </p:nvSpPr>
        <p:spPr>
          <a:xfrm>
            <a:off x="304800" y="5486400"/>
            <a:ext cx="1447800" cy="914716"/>
          </a:xfrm>
        </p:spPr>
        <p:txBody>
          <a:bodyPr>
            <a:normAutofit fontScale="85000" lnSpcReduction="10000"/>
          </a:bodyPr>
          <a:lstStyle/>
          <a:p>
            <a:pPr>
              <a:buNone/>
            </a:pPr>
            <a:r>
              <a:rPr lang="en-US" dirty="0" err="1" smtClean="0">
                <a:latin typeface="Calibri" pitchFamily="34" charset="0"/>
              </a:rPr>
              <a:t>Rec</a:t>
            </a:r>
            <a:endParaRPr lang="en-US" dirty="0" smtClean="0">
              <a:latin typeface="Calibri" pitchFamily="34" charset="0"/>
            </a:endParaRPr>
          </a:p>
          <a:p>
            <a:pPr>
              <a:buNone/>
            </a:pPr>
            <a:r>
              <a:rPr lang="en-US" dirty="0" smtClean="0">
                <a:latin typeface="Calibri" pitchFamily="34" charset="0"/>
              </a:rPr>
              <a:t>Facilities</a:t>
            </a:r>
          </a:p>
        </p:txBody>
      </p:sp>
      <p:pic>
        <p:nvPicPr>
          <p:cNvPr id="3074" name="Picture 2"/>
          <p:cNvPicPr>
            <a:picLocks noChangeAspect="1" noChangeArrowheads="1"/>
          </p:cNvPicPr>
          <p:nvPr/>
        </p:nvPicPr>
        <p:blipFill>
          <a:blip r:embed="rId2" cstate="print"/>
          <a:srcRect/>
          <a:stretch>
            <a:fillRect/>
          </a:stretch>
        </p:blipFill>
        <p:spPr bwMode="auto">
          <a:xfrm>
            <a:off x="228600" y="1295400"/>
            <a:ext cx="6846570" cy="201168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762000" y="2209800"/>
            <a:ext cx="6846570" cy="201168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1295400" y="2895600"/>
            <a:ext cx="6846570" cy="2011680"/>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1676400" y="3733800"/>
            <a:ext cx="6846570" cy="2011680"/>
          </a:xfrm>
          <a:prstGeom prst="rect">
            <a:avLst/>
          </a:prstGeom>
          <a:noFill/>
          <a:ln w="9525">
            <a:noFill/>
            <a:miter lim="800000"/>
            <a:headEnd/>
            <a:tailEnd/>
          </a:ln>
        </p:spPr>
      </p:pic>
      <p:pic>
        <p:nvPicPr>
          <p:cNvPr id="3078" name="Picture 6"/>
          <p:cNvPicPr>
            <a:picLocks noChangeAspect="1" noChangeArrowheads="1"/>
          </p:cNvPicPr>
          <p:nvPr/>
        </p:nvPicPr>
        <p:blipFill>
          <a:blip r:embed="rId6" cstate="print"/>
          <a:srcRect/>
          <a:stretch>
            <a:fillRect/>
          </a:stretch>
        </p:blipFill>
        <p:spPr bwMode="auto">
          <a:xfrm>
            <a:off x="2057400" y="4572000"/>
            <a:ext cx="6846570" cy="2011680"/>
          </a:xfrm>
          <a:prstGeom prst="rect">
            <a:avLst/>
          </a:prstGeom>
          <a:noFill/>
          <a:ln w="9525">
            <a:noFill/>
            <a:miter lim="800000"/>
            <a:headEnd/>
            <a:tailEnd/>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pPr algn="ctr"/>
            <a:r>
              <a:rPr lang="en-US" sz="4000" dirty="0" smtClean="0"/>
              <a:t>Johnson County – NRPA Model</a:t>
            </a:r>
            <a:endParaRPr lang="en-US" sz="4000" dirty="0"/>
          </a:p>
        </p:txBody>
      </p:sp>
      <p:sp>
        <p:nvSpPr>
          <p:cNvPr id="9" name="Content Placeholder 8"/>
          <p:cNvSpPr>
            <a:spLocks noGrp="1"/>
          </p:cNvSpPr>
          <p:nvPr>
            <p:ph idx="1"/>
          </p:nvPr>
        </p:nvSpPr>
        <p:spPr>
          <a:xfrm>
            <a:off x="457200" y="1676400"/>
            <a:ext cx="3733800" cy="4648200"/>
          </a:xfrm>
        </p:spPr>
        <p:txBody>
          <a:bodyPr>
            <a:normAutofit fontScale="55000" lnSpcReduction="20000"/>
          </a:bodyPr>
          <a:lstStyle/>
          <a:p>
            <a:pPr>
              <a:buNone/>
            </a:pPr>
            <a:endParaRPr lang="en-US" sz="2400" dirty="0" smtClean="0"/>
          </a:p>
          <a:p>
            <a:r>
              <a:rPr lang="en-US" sz="3600" dirty="0" smtClean="0">
                <a:latin typeface="Calibri" pitchFamily="34" charset="0"/>
              </a:rPr>
              <a:t>Future Steps</a:t>
            </a:r>
          </a:p>
          <a:p>
            <a:pPr lvl="1"/>
            <a:r>
              <a:rPr lang="en-US" sz="3000" dirty="0" smtClean="0">
                <a:latin typeface="Calibri" pitchFamily="34" charset="0"/>
              </a:rPr>
              <a:t>Establish  unique </a:t>
            </a:r>
            <a:r>
              <a:rPr lang="en-US" sz="3000" dirty="0" smtClean="0">
                <a:latin typeface="Calibri" pitchFamily="34" charset="0"/>
              </a:rPr>
              <a:t>IDs</a:t>
            </a:r>
          </a:p>
          <a:p>
            <a:pPr lvl="1"/>
            <a:r>
              <a:rPr lang="en-US" sz="3000" dirty="0" smtClean="0">
                <a:latin typeface="Calibri" pitchFamily="34" charset="0"/>
              </a:rPr>
              <a:t>Add attributes that are useful to the AIMS community</a:t>
            </a:r>
            <a:endParaRPr lang="en-US" sz="3000" dirty="0" smtClean="0">
              <a:latin typeface="Calibri" pitchFamily="34" charset="0"/>
            </a:endParaRPr>
          </a:p>
          <a:p>
            <a:pPr lvl="1"/>
            <a:r>
              <a:rPr lang="en-US" sz="3000" dirty="0" smtClean="0">
                <a:latin typeface="Calibri" pitchFamily="34" charset="0"/>
              </a:rPr>
              <a:t>Complete </a:t>
            </a:r>
            <a:r>
              <a:rPr lang="en-US" sz="3000" dirty="0" smtClean="0">
                <a:latin typeface="Calibri" pitchFamily="34" charset="0"/>
              </a:rPr>
              <a:t>metadata </a:t>
            </a:r>
            <a:r>
              <a:rPr lang="en-US" sz="3000" dirty="0" smtClean="0">
                <a:latin typeface="Calibri" pitchFamily="34" charset="0"/>
              </a:rPr>
              <a:t>and publish</a:t>
            </a:r>
          </a:p>
          <a:p>
            <a:pPr lvl="1"/>
            <a:r>
              <a:rPr lang="en-US" sz="3000" dirty="0" smtClean="0">
                <a:latin typeface="Calibri" pitchFamily="34" charset="0"/>
              </a:rPr>
              <a:t>Work with the </a:t>
            </a:r>
            <a:r>
              <a:rPr lang="en-US" sz="3000" dirty="0" smtClean="0">
                <a:latin typeface="Calibri" pitchFamily="34" charset="0"/>
              </a:rPr>
              <a:t>cities </a:t>
            </a:r>
            <a:r>
              <a:rPr lang="en-US" sz="3000" dirty="0" smtClean="0">
                <a:latin typeface="Calibri" pitchFamily="34" charset="0"/>
              </a:rPr>
              <a:t>to complete and improve records</a:t>
            </a:r>
          </a:p>
          <a:p>
            <a:pPr lvl="1"/>
            <a:r>
              <a:rPr lang="en-US" sz="3000" dirty="0" smtClean="0">
                <a:latin typeface="Calibri" pitchFamily="34" charset="0"/>
              </a:rPr>
              <a:t>Work with MARC and KS </a:t>
            </a:r>
            <a:r>
              <a:rPr lang="en-US" sz="3000" dirty="0" err="1" smtClean="0">
                <a:latin typeface="Calibri" pitchFamily="34" charset="0"/>
              </a:rPr>
              <a:t>Rec</a:t>
            </a:r>
            <a:r>
              <a:rPr lang="en-US" sz="3000" dirty="0" smtClean="0">
                <a:latin typeface="Calibri" pitchFamily="34" charset="0"/>
              </a:rPr>
              <a:t>-Finder </a:t>
            </a:r>
            <a:r>
              <a:rPr lang="en-US" sz="3000" dirty="0" smtClean="0">
                <a:latin typeface="Calibri" pitchFamily="34" charset="0"/>
              </a:rPr>
              <a:t>to improve model compatibility and data exchange</a:t>
            </a:r>
          </a:p>
          <a:p>
            <a:pPr>
              <a:buNone/>
            </a:pPr>
            <a:endParaRPr lang="en-US" sz="3600" dirty="0" smtClean="0">
              <a:latin typeface="Calibri" pitchFamily="34" charset="0"/>
            </a:endParaRPr>
          </a:p>
          <a:p>
            <a:r>
              <a:rPr lang="en-US" sz="3600" dirty="0" smtClean="0">
                <a:latin typeface="Calibri" pitchFamily="34" charset="0"/>
              </a:rPr>
              <a:t>Suggestions for improvements and implementation</a:t>
            </a:r>
          </a:p>
          <a:p>
            <a:pPr lvl="1"/>
            <a:r>
              <a:rPr lang="en-US" sz="3000" dirty="0" smtClean="0">
                <a:latin typeface="Calibri" pitchFamily="34" charset="0"/>
              </a:rPr>
              <a:t>Cliff.Middleton@jocogov.org</a:t>
            </a:r>
            <a:endParaRPr lang="en-US" sz="3000" dirty="0" smtClean="0">
              <a:latin typeface="Calibri" pitchFamily="34" charset="0"/>
            </a:endParaRPr>
          </a:p>
          <a:p>
            <a:pPr lvl="1"/>
            <a:r>
              <a:rPr lang="en-US" sz="3000" dirty="0" smtClean="0">
                <a:latin typeface="Calibri" pitchFamily="34" charset="0"/>
              </a:rPr>
              <a:t>(913) </a:t>
            </a:r>
            <a:r>
              <a:rPr lang="en-US" sz="3000" dirty="0" smtClean="0">
                <a:latin typeface="Calibri" pitchFamily="34" charset="0"/>
              </a:rPr>
              <a:t>894-3342</a:t>
            </a:r>
          </a:p>
          <a:p>
            <a:pPr lvl="1"/>
            <a:endParaRPr lang="en-US" sz="3000" dirty="0" smtClean="0">
              <a:latin typeface="Calibri" pitchFamily="34" charset="0"/>
            </a:endParaRPr>
          </a:p>
          <a:p>
            <a:r>
              <a:rPr lang="en-US" sz="3600" dirty="0" smtClean="0">
                <a:latin typeface="Calibri" pitchFamily="34" charset="0"/>
              </a:rPr>
              <a:t>Questions </a:t>
            </a:r>
          </a:p>
          <a:p>
            <a:endParaRPr lang="en-US" sz="3600" dirty="0" smtClean="0">
              <a:latin typeface="Calibri" pitchFamily="34" charset="0"/>
            </a:endParaRPr>
          </a:p>
          <a:p>
            <a:endParaRPr lang="en-US" sz="1800" dirty="0" smtClean="0"/>
          </a:p>
          <a:p>
            <a:pPr lvl="1"/>
            <a:endParaRPr lang="en-US" sz="1800" dirty="0"/>
          </a:p>
        </p:txBody>
      </p:sp>
      <p:pic>
        <p:nvPicPr>
          <p:cNvPr id="4" name="Picture 2"/>
          <p:cNvPicPr>
            <a:picLocks noChangeAspect="1" noChangeArrowheads="1"/>
          </p:cNvPicPr>
          <p:nvPr/>
        </p:nvPicPr>
        <p:blipFill>
          <a:blip r:embed="rId2" cstate="print"/>
          <a:srcRect/>
          <a:stretch>
            <a:fillRect/>
          </a:stretch>
        </p:blipFill>
        <p:spPr bwMode="auto">
          <a:xfrm>
            <a:off x="4191000" y="1600200"/>
            <a:ext cx="4697730" cy="3661410"/>
          </a:xfrm>
          <a:prstGeom prst="rect">
            <a:avLst/>
          </a:prstGeom>
          <a:noFill/>
          <a:ln w="9525">
            <a:noFill/>
            <a:miter lim="800000"/>
            <a:headEnd/>
            <a:tailEnd/>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pPr algn="ctr"/>
            <a:r>
              <a:rPr lang="en-US" sz="4000" dirty="0" smtClean="0"/>
              <a:t>Johnson County – NRPA Model</a:t>
            </a:r>
            <a:endParaRPr lang="en-US" sz="4000" dirty="0"/>
          </a:p>
        </p:txBody>
      </p:sp>
      <p:sp>
        <p:nvSpPr>
          <p:cNvPr id="3" name="Content Placeholder 2"/>
          <p:cNvSpPr>
            <a:spLocks noGrp="1"/>
          </p:cNvSpPr>
          <p:nvPr>
            <p:ph idx="1"/>
          </p:nvPr>
        </p:nvSpPr>
        <p:spPr>
          <a:xfrm>
            <a:off x="228600" y="1524000"/>
            <a:ext cx="3505200" cy="5105400"/>
          </a:xfrm>
        </p:spPr>
        <p:txBody>
          <a:bodyPr>
            <a:normAutofit fontScale="92500" lnSpcReduction="10000"/>
          </a:bodyPr>
          <a:lstStyle/>
          <a:p>
            <a:r>
              <a:rPr lang="en-US" dirty="0" smtClean="0">
                <a:latin typeface="Calibri" pitchFamily="34" charset="0"/>
              </a:rPr>
              <a:t>The NRPA Model</a:t>
            </a:r>
          </a:p>
          <a:p>
            <a:pPr lvl="1"/>
            <a:r>
              <a:rPr lang="en-US" dirty="0" smtClean="0">
                <a:latin typeface="Calibri" pitchFamily="34" charset="0"/>
              </a:rPr>
              <a:t>Personal </a:t>
            </a:r>
            <a:r>
              <a:rPr lang="en-US" dirty="0" err="1" smtClean="0">
                <a:latin typeface="Calibri" pitchFamily="34" charset="0"/>
              </a:rPr>
              <a:t>Geodatabase</a:t>
            </a:r>
            <a:r>
              <a:rPr lang="en-US" dirty="0" smtClean="0">
                <a:latin typeface="Calibri" pitchFamily="34" charset="0"/>
              </a:rPr>
              <a:t> with 6 feature classes</a:t>
            </a:r>
          </a:p>
          <a:p>
            <a:pPr lvl="1"/>
            <a:r>
              <a:rPr lang="en-US" dirty="0" smtClean="0">
                <a:latin typeface="Calibri" pitchFamily="34" charset="0"/>
              </a:rPr>
              <a:t>The proposed Jo Co model </a:t>
            </a:r>
            <a:r>
              <a:rPr lang="en-US" dirty="0" smtClean="0">
                <a:latin typeface="Calibri" pitchFamily="34" charset="0"/>
              </a:rPr>
              <a:t>uses 3 feature classes:</a:t>
            </a:r>
            <a:endParaRPr lang="en-US" dirty="0" smtClean="0">
              <a:latin typeface="Calibri" pitchFamily="34" charset="0"/>
            </a:endParaRPr>
          </a:p>
          <a:p>
            <a:pPr lvl="2"/>
            <a:r>
              <a:rPr lang="en-US" dirty="0" err="1" smtClean="0">
                <a:latin typeface="Calibri" pitchFamily="34" charset="0"/>
              </a:rPr>
              <a:t>Parks_poly</a:t>
            </a:r>
            <a:r>
              <a:rPr lang="en-US" dirty="0" smtClean="0">
                <a:latin typeface="Calibri" pitchFamily="34" charset="0"/>
              </a:rPr>
              <a:t> </a:t>
            </a:r>
          </a:p>
          <a:p>
            <a:pPr lvl="2"/>
            <a:r>
              <a:rPr lang="en-US" dirty="0" smtClean="0">
                <a:latin typeface="Calibri" pitchFamily="34" charset="0"/>
              </a:rPr>
              <a:t>Trails</a:t>
            </a:r>
          </a:p>
          <a:p>
            <a:pPr lvl="2"/>
            <a:r>
              <a:rPr lang="en-US" dirty="0" err="1" smtClean="0">
                <a:latin typeface="Calibri" pitchFamily="34" charset="0"/>
              </a:rPr>
              <a:t>Facility_point</a:t>
            </a:r>
            <a:endParaRPr lang="en-US" dirty="0" smtClean="0">
              <a:latin typeface="Calibri" pitchFamily="34" charset="0"/>
            </a:endParaRPr>
          </a:p>
          <a:p>
            <a:pPr lvl="1"/>
            <a:r>
              <a:rPr lang="en-US" dirty="0" smtClean="0">
                <a:latin typeface="Calibri" pitchFamily="34" charset="0"/>
              </a:rPr>
              <a:t>Several attributes have been added to the basic NRPA </a:t>
            </a:r>
            <a:r>
              <a:rPr lang="en-US" dirty="0" smtClean="0">
                <a:latin typeface="Calibri" pitchFamily="34" charset="0"/>
              </a:rPr>
              <a:t>Model</a:t>
            </a:r>
            <a:endParaRPr lang="en-US" dirty="0" smtClean="0">
              <a:latin typeface="Calibri" pitchFamily="34" charset="0"/>
            </a:endParaRPr>
          </a:p>
          <a:p>
            <a:pPr lvl="1"/>
            <a:endParaRPr lang="en-US" dirty="0">
              <a:latin typeface="Calibri" pitchFamily="34" charset="0"/>
            </a:endParaRPr>
          </a:p>
        </p:txBody>
      </p:sp>
      <p:pic>
        <p:nvPicPr>
          <p:cNvPr id="7170" name="Picture 2"/>
          <p:cNvPicPr>
            <a:picLocks noChangeAspect="1" noChangeArrowheads="1"/>
          </p:cNvPicPr>
          <p:nvPr/>
        </p:nvPicPr>
        <p:blipFill>
          <a:blip r:embed="rId2" cstate="print"/>
          <a:srcRect/>
          <a:stretch>
            <a:fillRect/>
          </a:stretch>
        </p:blipFill>
        <p:spPr bwMode="auto">
          <a:xfrm>
            <a:off x="3657600" y="1798234"/>
            <a:ext cx="5228864" cy="4602565"/>
          </a:xfrm>
          <a:prstGeom prst="rect">
            <a:avLst/>
          </a:prstGeom>
          <a:noFill/>
          <a:ln w="9525">
            <a:noFill/>
            <a:miter lim="800000"/>
            <a:headEnd/>
            <a:tailEnd/>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pPr algn="ctr"/>
            <a:r>
              <a:rPr lang="en-US" sz="4000" dirty="0" smtClean="0"/>
              <a:t>Johnson County – NRPA Model</a:t>
            </a:r>
            <a:endParaRPr lang="en-US" sz="4000" dirty="0"/>
          </a:p>
        </p:txBody>
      </p:sp>
      <p:sp>
        <p:nvSpPr>
          <p:cNvPr id="3" name="Content Placeholder 2"/>
          <p:cNvSpPr>
            <a:spLocks noGrp="1"/>
          </p:cNvSpPr>
          <p:nvPr>
            <p:ph idx="1"/>
          </p:nvPr>
        </p:nvSpPr>
        <p:spPr/>
        <p:txBody>
          <a:bodyPr/>
          <a:lstStyle/>
          <a:p>
            <a:r>
              <a:rPr lang="en-US" dirty="0" smtClean="0">
                <a:latin typeface="Calibri" pitchFamily="34" charset="0"/>
              </a:rPr>
              <a:t>Advantages of the NRPA Model</a:t>
            </a:r>
          </a:p>
          <a:p>
            <a:pPr lvl="1"/>
            <a:r>
              <a:rPr lang="en-US" dirty="0" smtClean="0">
                <a:latin typeface="Calibri" pitchFamily="34" charset="0"/>
              </a:rPr>
              <a:t>Rich attribute structure</a:t>
            </a:r>
          </a:p>
          <a:p>
            <a:pPr lvl="1"/>
            <a:r>
              <a:rPr lang="en-US" dirty="0" smtClean="0">
                <a:latin typeface="Calibri" pitchFamily="34" charset="0"/>
              </a:rPr>
              <a:t>Consistent data and structure for sharing between multiple agencies</a:t>
            </a:r>
          </a:p>
          <a:p>
            <a:pPr lvl="1"/>
            <a:r>
              <a:rPr lang="en-US" dirty="0" smtClean="0">
                <a:latin typeface="Calibri" pitchFamily="34" charset="0"/>
              </a:rPr>
              <a:t>Kansas is moving to the NRPA model for the KS </a:t>
            </a:r>
            <a:r>
              <a:rPr lang="en-US" dirty="0" err="1" smtClean="0">
                <a:latin typeface="Calibri" pitchFamily="34" charset="0"/>
              </a:rPr>
              <a:t>Rec</a:t>
            </a:r>
            <a:r>
              <a:rPr lang="en-US" dirty="0" smtClean="0">
                <a:latin typeface="Calibri" pitchFamily="34" charset="0"/>
              </a:rPr>
              <a:t>-Finder, the GIS data that feeds into the Statewide Comprehensive Outdoor Recreation Plan (SCORP)</a:t>
            </a:r>
          </a:p>
          <a:p>
            <a:pPr lvl="1"/>
            <a:r>
              <a:rPr lang="en-US" dirty="0" smtClean="0">
                <a:latin typeface="Calibri" pitchFamily="34" charset="0"/>
              </a:rPr>
              <a:t>Converting the Jo Co data to the NRPA Model has provided the opportunity to improve the accuracy and completeness of the countywide recreation GIS data</a:t>
            </a:r>
            <a:endParaRPr lang="en-US" dirty="0">
              <a:latin typeface="Calibri" pitchFamily="34" charset="0"/>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pPr algn="ctr"/>
            <a:r>
              <a:rPr lang="en-US" sz="4000" dirty="0" smtClean="0"/>
              <a:t>Johnson County – NRPA Model</a:t>
            </a:r>
            <a:endParaRPr lang="en-US" sz="4000" dirty="0"/>
          </a:p>
        </p:txBody>
      </p:sp>
      <p:sp>
        <p:nvSpPr>
          <p:cNvPr id="3" name="Content Placeholder 2"/>
          <p:cNvSpPr>
            <a:spLocks noGrp="1"/>
          </p:cNvSpPr>
          <p:nvPr>
            <p:ph idx="1"/>
          </p:nvPr>
        </p:nvSpPr>
        <p:spPr>
          <a:xfrm>
            <a:off x="457200" y="1752600"/>
            <a:ext cx="8153400" cy="4114800"/>
          </a:xfrm>
        </p:spPr>
        <p:txBody>
          <a:bodyPr>
            <a:normAutofit/>
          </a:bodyPr>
          <a:lstStyle/>
          <a:p>
            <a:r>
              <a:rPr lang="en-US" dirty="0" smtClean="0">
                <a:latin typeface="Calibri" pitchFamily="34" charset="0"/>
              </a:rPr>
              <a:t>Disadvantages of the NRPA Model</a:t>
            </a:r>
          </a:p>
          <a:p>
            <a:pPr lvl="1"/>
            <a:r>
              <a:rPr lang="en-US" dirty="0" smtClean="0">
                <a:latin typeface="Calibri" pitchFamily="34" charset="0"/>
              </a:rPr>
              <a:t>There are a lot of attribute fields to edit</a:t>
            </a:r>
          </a:p>
          <a:p>
            <a:pPr lvl="1"/>
            <a:r>
              <a:rPr lang="en-US" dirty="0" smtClean="0">
                <a:latin typeface="Calibri" pitchFamily="34" charset="0"/>
              </a:rPr>
              <a:t>Local agencies have significant investment in their current model for this data.</a:t>
            </a:r>
          </a:p>
          <a:p>
            <a:pPr lvl="1"/>
            <a:r>
              <a:rPr lang="en-US" dirty="0" smtClean="0">
                <a:latin typeface="Calibri" pitchFamily="34" charset="0"/>
              </a:rPr>
              <a:t>Current countywide data does not have values for many of the attributes. A fair amount of data will need to be collected to complete the data model.</a:t>
            </a:r>
          </a:p>
          <a:p>
            <a:pPr lvl="1"/>
            <a:endParaRPr lang="en-US" dirty="0">
              <a:latin typeface="Calibri" pitchFamily="34" charset="0"/>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pPr algn="ctr"/>
            <a:r>
              <a:rPr lang="en-US" sz="4000" dirty="0" smtClean="0"/>
              <a:t>Johnson County – NRPA Model</a:t>
            </a:r>
            <a:endParaRPr lang="en-US" sz="4000" dirty="0"/>
          </a:p>
        </p:txBody>
      </p:sp>
      <p:pic>
        <p:nvPicPr>
          <p:cNvPr id="4098" name="Picture 2"/>
          <p:cNvPicPr>
            <a:picLocks noChangeAspect="1" noChangeArrowheads="1"/>
          </p:cNvPicPr>
          <p:nvPr/>
        </p:nvPicPr>
        <p:blipFill>
          <a:blip r:embed="rId2" cstate="print"/>
          <a:srcRect/>
          <a:stretch>
            <a:fillRect/>
          </a:stretch>
        </p:blipFill>
        <p:spPr bwMode="auto">
          <a:xfrm>
            <a:off x="2971800" y="1981200"/>
            <a:ext cx="5872163" cy="4576763"/>
          </a:xfrm>
          <a:prstGeom prst="rect">
            <a:avLst/>
          </a:prstGeom>
          <a:noFill/>
          <a:ln w="9525">
            <a:noFill/>
            <a:miter lim="800000"/>
            <a:headEnd/>
            <a:tailEnd/>
          </a:ln>
        </p:spPr>
      </p:pic>
      <p:sp>
        <p:nvSpPr>
          <p:cNvPr id="9" name="Content Placeholder 8"/>
          <p:cNvSpPr>
            <a:spLocks noGrp="1"/>
          </p:cNvSpPr>
          <p:nvPr>
            <p:ph idx="1"/>
          </p:nvPr>
        </p:nvSpPr>
        <p:spPr>
          <a:xfrm>
            <a:off x="228600" y="1600200"/>
            <a:ext cx="2743200" cy="4953000"/>
          </a:xfrm>
        </p:spPr>
        <p:txBody>
          <a:bodyPr>
            <a:normAutofit fontScale="85000" lnSpcReduction="10000"/>
          </a:bodyPr>
          <a:lstStyle/>
          <a:p>
            <a:r>
              <a:rPr lang="en-US" sz="2400" dirty="0" smtClean="0"/>
              <a:t>Current state of the data – Parks</a:t>
            </a:r>
          </a:p>
          <a:p>
            <a:pPr lvl="1"/>
            <a:r>
              <a:rPr lang="en-US" sz="1800" dirty="0" smtClean="0"/>
              <a:t>449 records </a:t>
            </a:r>
          </a:p>
          <a:p>
            <a:pPr lvl="1"/>
            <a:r>
              <a:rPr lang="en-US" sz="1800" dirty="0" smtClean="0"/>
              <a:t>Reasonably complete attribute records</a:t>
            </a:r>
          </a:p>
          <a:p>
            <a:pPr lvl="1"/>
            <a:r>
              <a:rPr lang="en-US" sz="1800" dirty="0" smtClean="0"/>
              <a:t>Includes golf course properties and some private recreation </a:t>
            </a:r>
            <a:r>
              <a:rPr lang="en-US" sz="1800" dirty="0" smtClean="0"/>
              <a:t>complexes</a:t>
            </a:r>
          </a:p>
          <a:p>
            <a:pPr lvl="1"/>
            <a:r>
              <a:rPr lang="en-US" sz="1800" dirty="0" smtClean="0"/>
              <a:t>Both property owner and managing agency are listed</a:t>
            </a:r>
          </a:p>
          <a:p>
            <a:pPr lvl="1"/>
            <a:r>
              <a:rPr lang="en-US" sz="1800" dirty="0" smtClean="0"/>
              <a:t>Addresses checked against AIMS address points</a:t>
            </a:r>
            <a:endParaRPr lang="en-US" sz="1800" dirty="0" smtClean="0"/>
          </a:p>
          <a:p>
            <a:pPr lvl="1"/>
            <a:r>
              <a:rPr lang="en-US" sz="1800" dirty="0" err="1" smtClean="0"/>
              <a:t>Park_ID</a:t>
            </a:r>
            <a:r>
              <a:rPr lang="en-US" sz="1800" dirty="0" smtClean="0"/>
              <a:t> can be linked to KS </a:t>
            </a:r>
            <a:r>
              <a:rPr lang="en-US" sz="1800" dirty="0" err="1" smtClean="0"/>
              <a:t>Rec</a:t>
            </a:r>
            <a:r>
              <a:rPr lang="en-US" sz="1800" dirty="0" smtClean="0"/>
              <a:t>-Finder records</a:t>
            </a:r>
          </a:p>
          <a:p>
            <a:pPr lvl="1"/>
            <a:endParaRPr lang="en-US" sz="1800" dirty="0" smtClean="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pPr algn="ctr"/>
            <a:r>
              <a:rPr lang="en-US" sz="4000" dirty="0" smtClean="0"/>
              <a:t>Johnson County – NRPA Model</a:t>
            </a:r>
            <a:endParaRPr lang="en-US" sz="4000" dirty="0"/>
          </a:p>
        </p:txBody>
      </p:sp>
      <p:sp>
        <p:nvSpPr>
          <p:cNvPr id="3" name="Content Placeholder 2"/>
          <p:cNvSpPr>
            <a:spLocks noGrp="1"/>
          </p:cNvSpPr>
          <p:nvPr>
            <p:ph idx="1"/>
          </p:nvPr>
        </p:nvSpPr>
        <p:spPr>
          <a:xfrm>
            <a:off x="381000" y="5867400"/>
            <a:ext cx="1447800" cy="609600"/>
          </a:xfrm>
        </p:spPr>
        <p:txBody>
          <a:bodyPr>
            <a:normAutofit/>
          </a:bodyPr>
          <a:lstStyle/>
          <a:p>
            <a:pPr>
              <a:buNone/>
            </a:pPr>
            <a:r>
              <a:rPr lang="en-US" dirty="0" smtClean="0">
                <a:latin typeface="Calibri" pitchFamily="34" charset="0"/>
              </a:rPr>
              <a:t>Parks</a:t>
            </a:r>
          </a:p>
        </p:txBody>
      </p:sp>
      <p:pic>
        <p:nvPicPr>
          <p:cNvPr id="2053" name="Picture 5"/>
          <p:cNvPicPr>
            <a:picLocks noChangeAspect="1" noChangeArrowheads="1"/>
          </p:cNvPicPr>
          <p:nvPr/>
        </p:nvPicPr>
        <p:blipFill>
          <a:blip r:embed="rId2" cstate="print"/>
          <a:srcRect/>
          <a:stretch>
            <a:fillRect/>
          </a:stretch>
        </p:blipFill>
        <p:spPr bwMode="auto">
          <a:xfrm>
            <a:off x="228600" y="1371600"/>
            <a:ext cx="7240905" cy="2183130"/>
          </a:xfrm>
          <a:prstGeom prst="rect">
            <a:avLst/>
          </a:prstGeom>
          <a:noFill/>
          <a:ln w="9525">
            <a:noFill/>
            <a:miter lim="800000"/>
            <a:headEnd/>
            <a:tailEnd/>
          </a:ln>
        </p:spPr>
      </p:pic>
      <p:pic>
        <p:nvPicPr>
          <p:cNvPr id="2054" name="Picture 6"/>
          <p:cNvPicPr>
            <a:picLocks noChangeAspect="1" noChangeArrowheads="1"/>
          </p:cNvPicPr>
          <p:nvPr/>
        </p:nvPicPr>
        <p:blipFill>
          <a:blip r:embed="rId3" cstate="print"/>
          <a:srcRect/>
          <a:stretch>
            <a:fillRect/>
          </a:stretch>
        </p:blipFill>
        <p:spPr bwMode="auto">
          <a:xfrm>
            <a:off x="685800" y="2286000"/>
            <a:ext cx="7240905" cy="2183130"/>
          </a:xfrm>
          <a:prstGeom prst="rect">
            <a:avLst/>
          </a:prstGeom>
          <a:noFill/>
          <a:ln w="9525">
            <a:noFill/>
            <a:miter lim="800000"/>
            <a:headEnd/>
            <a:tailEnd/>
          </a:ln>
        </p:spPr>
      </p:pic>
      <p:pic>
        <p:nvPicPr>
          <p:cNvPr id="2055" name="Picture 7"/>
          <p:cNvPicPr>
            <a:picLocks noChangeAspect="1" noChangeArrowheads="1"/>
          </p:cNvPicPr>
          <p:nvPr/>
        </p:nvPicPr>
        <p:blipFill>
          <a:blip r:embed="rId4" cstate="print"/>
          <a:srcRect/>
          <a:stretch>
            <a:fillRect/>
          </a:stretch>
        </p:blipFill>
        <p:spPr bwMode="auto">
          <a:xfrm>
            <a:off x="1219200" y="3352800"/>
            <a:ext cx="7240905" cy="2183130"/>
          </a:xfrm>
          <a:prstGeom prst="rect">
            <a:avLst/>
          </a:prstGeom>
          <a:noFill/>
          <a:ln w="9525">
            <a:noFill/>
            <a:miter lim="800000"/>
            <a:headEnd/>
            <a:tailEnd/>
          </a:ln>
        </p:spPr>
      </p:pic>
      <p:pic>
        <p:nvPicPr>
          <p:cNvPr id="2056" name="Picture 8"/>
          <p:cNvPicPr>
            <a:picLocks noChangeAspect="1" noChangeArrowheads="1"/>
          </p:cNvPicPr>
          <p:nvPr/>
        </p:nvPicPr>
        <p:blipFill>
          <a:blip r:embed="rId5" cstate="print"/>
          <a:srcRect/>
          <a:stretch>
            <a:fillRect/>
          </a:stretch>
        </p:blipFill>
        <p:spPr bwMode="auto">
          <a:xfrm>
            <a:off x="1676400" y="4495800"/>
            <a:ext cx="7240905" cy="2183130"/>
          </a:xfrm>
          <a:prstGeom prst="rect">
            <a:avLst/>
          </a:prstGeom>
          <a:noFill/>
          <a:ln w="9525">
            <a:noFill/>
            <a:miter lim="800000"/>
            <a:headEnd/>
            <a:tailEnd/>
          </a:ln>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pPr algn="ctr"/>
            <a:r>
              <a:rPr lang="en-US" sz="4000" dirty="0" smtClean="0"/>
              <a:t>Johnson County – NRPA Model</a:t>
            </a:r>
            <a:endParaRPr lang="en-US" sz="4000" dirty="0"/>
          </a:p>
        </p:txBody>
      </p:sp>
      <p:sp>
        <p:nvSpPr>
          <p:cNvPr id="9" name="Content Placeholder 8"/>
          <p:cNvSpPr>
            <a:spLocks noGrp="1"/>
          </p:cNvSpPr>
          <p:nvPr>
            <p:ph idx="1"/>
          </p:nvPr>
        </p:nvSpPr>
        <p:spPr>
          <a:xfrm>
            <a:off x="228600" y="1600200"/>
            <a:ext cx="2743200" cy="4953000"/>
          </a:xfrm>
        </p:spPr>
        <p:txBody>
          <a:bodyPr>
            <a:normAutofit/>
          </a:bodyPr>
          <a:lstStyle/>
          <a:p>
            <a:r>
              <a:rPr lang="en-US" sz="2400" dirty="0" smtClean="0"/>
              <a:t>Current state of the data – </a:t>
            </a:r>
            <a:r>
              <a:rPr lang="en-US" sz="2400" dirty="0" smtClean="0"/>
              <a:t>Trails</a:t>
            </a:r>
            <a:endParaRPr lang="en-US" sz="2400" dirty="0" smtClean="0"/>
          </a:p>
          <a:p>
            <a:pPr lvl="1"/>
            <a:r>
              <a:rPr lang="en-US" sz="1800" dirty="0" smtClean="0"/>
              <a:t>1847 trail segments</a:t>
            </a:r>
          </a:p>
          <a:p>
            <a:pPr lvl="1"/>
            <a:r>
              <a:rPr lang="en-US" sz="1800" dirty="0" smtClean="0"/>
              <a:t>Reasonably complete attribute </a:t>
            </a:r>
            <a:r>
              <a:rPr lang="en-US" sz="1800" dirty="0" smtClean="0"/>
              <a:t>records</a:t>
            </a:r>
          </a:p>
          <a:p>
            <a:pPr lvl="1"/>
            <a:r>
              <a:rPr lang="en-US" sz="1800" dirty="0" smtClean="0"/>
              <a:t>Does not include park sidewalks (these may be added later)</a:t>
            </a:r>
            <a:endParaRPr lang="en-US" sz="1800" dirty="0" smtClean="0"/>
          </a:p>
        </p:txBody>
      </p:sp>
      <p:pic>
        <p:nvPicPr>
          <p:cNvPr id="6" name="Picture 2"/>
          <p:cNvPicPr>
            <a:picLocks noChangeAspect="1" noChangeArrowheads="1"/>
          </p:cNvPicPr>
          <p:nvPr/>
        </p:nvPicPr>
        <p:blipFill>
          <a:blip r:embed="rId2" cstate="print"/>
          <a:srcRect t="2451" b="2451"/>
          <a:stretch>
            <a:fillRect/>
          </a:stretch>
        </p:blipFill>
        <p:spPr bwMode="auto">
          <a:xfrm>
            <a:off x="2971800" y="2209800"/>
            <a:ext cx="5881688" cy="4411287"/>
          </a:xfrm>
          <a:prstGeom prst="rect">
            <a:avLst/>
          </a:prstGeom>
          <a:noFill/>
          <a:ln w="9525">
            <a:noFill/>
            <a:miter lim="800000"/>
            <a:headEnd/>
            <a:tailEnd/>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pPr algn="ctr"/>
            <a:r>
              <a:rPr lang="en-US" sz="4000" dirty="0" smtClean="0"/>
              <a:t>Johnson County – NRPA Model</a:t>
            </a:r>
            <a:endParaRPr lang="en-US" sz="4000" dirty="0"/>
          </a:p>
        </p:txBody>
      </p:sp>
      <p:pic>
        <p:nvPicPr>
          <p:cNvPr id="2050" name="Picture 2"/>
          <p:cNvPicPr>
            <a:picLocks noChangeAspect="1" noChangeArrowheads="1"/>
          </p:cNvPicPr>
          <p:nvPr/>
        </p:nvPicPr>
        <p:blipFill>
          <a:blip r:embed="rId2" cstate="print"/>
          <a:srcRect/>
          <a:stretch>
            <a:fillRect/>
          </a:stretch>
        </p:blipFill>
        <p:spPr bwMode="auto">
          <a:xfrm>
            <a:off x="228601" y="1371600"/>
            <a:ext cx="7229475" cy="2343150"/>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1066800" y="2743200"/>
            <a:ext cx="7229475" cy="234315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1676400" y="4267200"/>
            <a:ext cx="7229475" cy="2343150"/>
          </a:xfrm>
          <a:prstGeom prst="rect">
            <a:avLst/>
          </a:prstGeom>
          <a:noFill/>
          <a:ln w="9525">
            <a:noFill/>
            <a:miter lim="800000"/>
            <a:headEnd/>
            <a:tailEnd/>
          </a:ln>
        </p:spPr>
      </p:pic>
      <p:sp>
        <p:nvSpPr>
          <p:cNvPr id="3" name="Content Placeholder 2"/>
          <p:cNvSpPr>
            <a:spLocks noGrp="1"/>
          </p:cNvSpPr>
          <p:nvPr>
            <p:ph idx="1"/>
          </p:nvPr>
        </p:nvSpPr>
        <p:spPr>
          <a:xfrm>
            <a:off x="304800" y="5791200"/>
            <a:ext cx="1447800" cy="762000"/>
          </a:xfrm>
        </p:spPr>
        <p:txBody>
          <a:bodyPr>
            <a:normAutofit/>
          </a:bodyPr>
          <a:lstStyle/>
          <a:p>
            <a:pPr>
              <a:buNone/>
            </a:pPr>
            <a:r>
              <a:rPr lang="en-US" dirty="0" smtClean="0">
                <a:latin typeface="Calibri" pitchFamily="34" charset="0"/>
              </a:rPr>
              <a:t>Trails</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pPr algn="ctr"/>
            <a:r>
              <a:rPr lang="en-US" sz="4000" dirty="0" smtClean="0"/>
              <a:t>Johnson County – NRPA Model</a:t>
            </a:r>
            <a:endParaRPr lang="en-US" sz="4000" dirty="0"/>
          </a:p>
        </p:txBody>
      </p:sp>
      <p:sp>
        <p:nvSpPr>
          <p:cNvPr id="9" name="Content Placeholder 8"/>
          <p:cNvSpPr>
            <a:spLocks noGrp="1"/>
          </p:cNvSpPr>
          <p:nvPr>
            <p:ph idx="1"/>
          </p:nvPr>
        </p:nvSpPr>
        <p:spPr>
          <a:xfrm>
            <a:off x="304800" y="1600200"/>
            <a:ext cx="2667000" cy="4953000"/>
          </a:xfrm>
        </p:spPr>
        <p:txBody>
          <a:bodyPr>
            <a:normAutofit fontScale="92500" lnSpcReduction="20000"/>
          </a:bodyPr>
          <a:lstStyle/>
          <a:p>
            <a:r>
              <a:rPr lang="en-US" sz="2400" dirty="0" smtClean="0"/>
              <a:t>Current state of the data – </a:t>
            </a:r>
            <a:r>
              <a:rPr lang="en-US" sz="2400" dirty="0" err="1" smtClean="0"/>
              <a:t>Rec</a:t>
            </a:r>
            <a:r>
              <a:rPr lang="en-US" sz="2400" dirty="0" smtClean="0"/>
              <a:t> Facilities</a:t>
            </a:r>
          </a:p>
          <a:p>
            <a:pPr lvl="1"/>
            <a:r>
              <a:rPr lang="en-US" sz="1800" dirty="0" smtClean="0"/>
              <a:t>1905 points</a:t>
            </a:r>
            <a:r>
              <a:rPr lang="en-US" sz="1800" dirty="0" smtClean="0"/>
              <a:t>,</a:t>
            </a:r>
          </a:p>
          <a:p>
            <a:pPr lvl="1"/>
            <a:r>
              <a:rPr lang="en-US" sz="1800" dirty="0" smtClean="0"/>
              <a:t>Improved data quality, most addresses checked against AIMS address points</a:t>
            </a:r>
            <a:endParaRPr lang="en-US" sz="1800" dirty="0" smtClean="0"/>
          </a:p>
          <a:p>
            <a:pPr lvl="1"/>
            <a:r>
              <a:rPr lang="en-US" sz="1800" dirty="0" smtClean="0"/>
              <a:t>Includes school sport fields, courts, and playgrounds</a:t>
            </a:r>
          </a:p>
          <a:p>
            <a:pPr lvl="1"/>
            <a:r>
              <a:rPr lang="en-US" sz="1800" dirty="0" smtClean="0"/>
              <a:t>Reasonably complete attribute records </a:t>
            </a:r>
          </a:p>
          <a:p>
            <a:pPr lvl="1"/>
            <a:r>
              <a:rPr lang="en-US" sz="1800" dirty="0" smtClean="0"/>
              <a:t>Limited number of records with KS </a:t>
            </a:r>
            <a:r>
              <a:rPr lang="en-US" sz="1800" dirty="0" err="1" smtClean="0"/>
              <a:t>Rec</a:t>
            </a:r>
            <a:r>
              <a:rPr lang="en-US" sz="1800" dirty="0" smtClean="0"/>
              <a:t>-Finder ID</a:t>
            </a:r>
          </a:p>
          <a:p>
            <a:pPr lvl="1"/>
            <a:endParaRPr lang="en-US" sz="1800" dirty="0" smtClean="0"/>
          </a:p>
          <a:p>
            <a:pPr lvl="1"/>
            <a:endParaRPr lang="en-US" sz="1800" dirty="0"/>
          </a:p>
        </p:txBody>
      </p:sp>
      <p:pic>
        <p:nvPicPr>
          <p:cNvPr id="5123" name="Picture 3"/>
          <p:cNvPicPr>
            <a:picLocks noChangeAspect="1" noChangeArrowheads="1"/>
          </p:cNvPicPr>
          <p:nvPr/>
        </p:nvPicPr>
        <p:blipFill>
          <a:blip r:embed="rId2" cstate="print"/>
          <a:srcRect/>
          <a:stretch>
            <a:fillRect/>
          </a:stretch>
        </p:blipFill>
        <p:spPr bwMode="auto">
          <a:xfrm>
            <a:off x="2971800" y="1981200"/>
            <a:ext cx="5872163" cy="4576763"/>
          </a:xfrm>
          <a:prstGeom prst="rect">
            <a:avLst/>
          </a:prstGeom>
          <a:noFill/>
          <a:ln w="9525">
            <a:noFill/>
            <a:miter lim="800000"/>
            <a:headEnd/>
            <a:tailEnd/>
          </a:ln>
        </p:spPr>
      </p:pic>
    </p:spTree>
  </p:cSld>
  <p:clrMapOvr>
    <a:masterClrMapping/>
  </p:clrMapOvr>
  <p:transition>
    <p:fade/>
  </p:transition>
</p:sld>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1_Green_Swirls_Template_Segoe_TP10286742">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Sample presentation slides</Template>
  <TotalTime>242</TotalTime>
  <Words>466</Words>
  <Application>Microsoft Office PowerPoint</Application>
  <PresentationFormat>On-screen Show (4:3)</PresentationFormat>
  <Paragraphs>65</Paragraphs>
  <Slides>11</Slides>
  <Notes>0</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1_Green_Swirls_Template_Segoe_TP10286742</vt:lpstr>
      <vt:lpstr>White with Courier font for code slides</vt:lpstr>
      <vt:lpstr>Foundry</vt:lpstr>
      <vt:lpstr>Parks, Trails, &amp; Rec Facilities NRPA Data Model</vt:lpstr>
      <vt:lpstr>Johnson County – NRPA Model</vt:lpstr>
      <vt:lpstr>Johnson County – NRPA Model</vt:lpstr>
      <vt:lpstr>Johnson County – NRPA Model</vt:lpstr>
      <vt:lpstr>Johnson County – NRPA Model</vt:lpstr>
      <vt:lpstr>Johnson County – NRPA Model</vt:lpstr>
      <vt:lpstr>Johnson County – NRPA Model</vt:lpstr>
      <vt:lpstr>Johnson County – NRPA Model</vt:lpstr>
      <vt:lpstr>Johnson County – NRPA Model</vt:lpstr>
      <vt:lpstr>Johnson County – NRPA Model</vt:lpstr>
      <vt:lpstr>Johnson County – NRPA Model</vt:lpstr>
    </vt:vector>
  </TitlesOfParts>
  <Company>Johnson County Park and Recreation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Parks, Trails, &amp; Rec Facilities NRPA Data Model</dc:title>
  <dc:creator>Cliff Middlet</dc:creator>
  <cp:lastModifiedBy>Cliff Middlet</cp:lastModifiedBy>
  <cp:revision>43</cp:revision>
  <dcterms:created xsi:type="dcterms:W3CDTF">2010-09-03T13:56:40Z</dcterms:created>
  <dcterms:modified xsi:type="dcterms:W3CDTF">2010-09-08T22:11:07Z</dcterms:modified>
</cp:coreProperties>
</file>