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6" r:id="rId5"/>
    <p:sldId id="260" r:id="rId6"/>
    <p:sldId id="261" r:id="rId7"/>
    <p:sldId id="262" r:id="rId8"/>
    <p:sldId id="263" r:id="rId9"/>
    <p:sldId id="267" r:id="rId10"/>
    <p:sldId id="264" r:id="rId11"/>
    <p:sldId id="265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432" y="24"/>
      </p:cViewPr>
      <p:guideLst>
        <p:guide orient="horz" pos="2160"/>
        <p:guide pos="2880"/>
      </p:guideLst>
    </p:cSldViewPr>
  </p:slideViewPr>
  <p:notesTextViewPr>
    <p:cViewPr>
      <p:scale>
        <a:sx n="300" d="100"/>
        <a:sy n="3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8873A-C64B-4B08-8BAA-D62EC9FF7021}" type="datetimeFigureOut">
              <a:rPr lang="en-US" smtClean="0"/>
              <a:pPr/>
              <a:t>4/5/2013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D38C2-ECC9-4032-9741-C44D6D9A213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8873A-C64B-4B08-8BAA-D62EC9FF7021}" type="datetimeFigureOut">
              <a:rPr lang="en-US" smtClean="0"/>
              <a:pPr/>
              <a:t>4/5/2013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D38C2-ECC9-4032-9741-C44D6D9A213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8873A-C64B-4B08-8BAA-D62EC9FF7021}" type="datetimeFigureOut">
              <a:rPr lang="en-US" smtClean="0"/>
              <a:pPr/>
              <a:t>4/5/2013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D38C2-ECC9-4032-9741-C44D6D9A213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8873A-C64B-4B08-8BAA-D62EC9FF7021}" type="datetimeFigureOut">
              <a:rPr lang="en-US" smtClean="0"/>
              <a:pPr/>
              <a:t>4/5/2013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D38C2-ECC9-4032-9741-C44D6D9A213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PEI LOGO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3400" y="6324600"/>
            <a:ext cx="451485" cy="365760"/>
          </a:xfrm>
          <a:prstGeom prst="rect">
            <a:avLst/>
          </a:prstGeom>
          <a:noFill/>
        </p:spPr>
      </p:pic>
      <p:pic>
        <p:nvPicPr>
          <p:cNvPr id="9" name="Picture 5"/>
          <p:cNvPicPr>
            <a:picLocks noChangeAspect="1" noChangeArrowheads="1"/>
          </p:cNvPicPr>
          <p:nvPr userDrawn="1"/>
        </p:nvPicPr>
        <p:blipFill>
          <a:blip r:embed="rId3" cstate="print"/>
          <a:srcRect l="10584" t="30588" r="10584" b="7500"/>
          <a:stretch>
            <a:fillRect/>
          </a:stretch>
        </p:blipFill>
        <p:spPr bwMode="auto">
          <a:xfrm>
            <a:off x="7315200" y="6339840"/>
            <a:ext cx="361416" cy="365760"/>
          </a:xfrm>
          <a:prstGeom prst="rect">
            <a:avLst/>
          </a:prstGeom>
          <a:ln>
            <a:noFill/>
          </a:ln>
          <a:effectLst>
            <a:outerShdw dist="139700" sx="1000" sy="1000" algn="tl" rotWithShape="0">
              <a:srgbClr val="333333"/>
            </a:outerShdw>
          </a:effec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8873A-C64B-4B08-8BAA-D62EC9FF7021}" type="datetimeFigureOut">
              <a:rPr lang="en-US" smtClean="0"/>
              <a:pPr/>
              <a:t>4/5/2013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D38C2-ECC9-4032-9741-C44D6D9A213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8873A-C64B-4B08-8BAA-D62EC9FF7021}" type="datetimeFigureOut">
              <a:rPr lang="en-US" smtClean="0"/>
              <a:pPr/>
              <a:t>4/5/2013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D38C2-ECC9-4032-9741-C44D6D9A213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8873A-C64B-4B08-8BAA-D62EC9FF7021}" type="datetimeFigureOut">
              <a:rPr lang="en-US" smtClean="0"/>
              <a:pPr/>
              <a:t>4/5/2013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D38C2-ECC9-4032-9741-C44D6D9A213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8873A-C64B-4B08-8BAA-D62EC9FF7021}" type="datetimeFigureOut">
              <a:rPr lang="en-US" smtClean="0"/>
              <a:pPr/>
              <a:t>4/5/2013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D38C2-ECC9-4032-9741-C44D6D9A213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8873A-C64B-4B08-8BAA-D62EC9FF7021}" type="datetimeFigureOut">
              <a:rPr lang="en-US" smtClean="0"/>
              <a:pPr/>
              <a:t>4/5/2013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D38C2-ECC9-4032-9741-C44D6D9A213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8873A-C64B-4B08-8BAA-D62EC9FF7021}" type="datetimeFigureOut">
              <a:rPr lang="en-US" smtClean="0"/>
              <a:pPr/>
              <a:t>4/5/2013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D38C2-ECC9-4032-9741-C44D6D9A213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8873A-C64B-4B08-8BAA-D62EC9FF7021}" type="datetimeFigureOut">
              <a:rPr lang="en-US" smtClean="0"/>
              <a:pPr/>
              <a:t>4/5/2013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ABD38C2-ECC9-4032-9741-C44D6D9A213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AE8873A-C64B-4B08-8BAA-D62EC9FF7021}" type="datetimeFigureOut">
              <a:rPr lang="en-US" smtClean="0"/>
              <a:pPr/>
              <a:t>4/5/2013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ABD38C2-ECC9-4032-9741-C44D6D9A2139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Using LiDAR Data for Engineering Projects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241026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AIMS Coordinators Meeting</a:t>
            </a:r>
          </a:p>
          <a:p>
            <a:r>
              <a:rPr lang="en-US" dirty="0" smtClean="0"/>
              <a:t>April 11, 2013</a:t>
            </a:r>
          </a:p>
          <a:p>
            <a:endParaRPr lang="en-US" dirty="0" smtClean="0"/>
          </a:p>
          <a:p>
            <a:r>
              <a:rPr lang="en-US" dirty="0" smtClean="0"/>
              <a:t>Peter Moody, AIMS</a:t>
            </a:r>
          </a:p>
          <a:p>
            <a:r>
              <a:rPr lang="en-US" dirty="0" smtClean="0"/>
              <a:t>Chet Belcher, Phelps </a:t>
            </a:r>
            <a:r>
              <a:rPr lang="en-US" dirty="0" smtClean="0"/>
              <a:t>Engineering</a:t>
            </a:r>
          </a:p>
          <a:p>
            <a:r>
              <a:rPr lang="en-US" dirty="0" smtClean="0"/>
              <a:t>913-393-1155</a:t>
            </a:r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 l="10584" t="30588" r="10584" b="7500"/>
          <a:stretch>
            <a:fillRect/>
          </a:stretch>
        </p:blipFill>
        <p:spPr bwMode="auto">
          <a:xfrm>
            <a:off x="207354" y="5505264"/>
            <a:ext cx="1118796" cy="1132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PEI LOGO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80200" y="5562600"/>
            <a:ext cx="2006600" cy="1133856"/>
          </a:xfrm>
          <a:prstGeom prst="rect">
            <a:avLst/>
          </a:prstGeom>
          <a:noFill/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LiDAR Delivery Formats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Use in GIS Analysis</a:t>
            </a:r>
          </a:p>
          <a:p>
            <a:pPr lvl="1"/>
            <a:r>
              <a:rPr lang="en-US" dirty="0" smtClean="0"/>
              <a:t>“Clean” DEM with no conversion by AIMS</a:t>
            </a:r>
          </a:p>
          <a:p>
            <a:pPr lvl="1"/>
            <a:r>
              <a:rPr lang="en-US" dirty="0" smtClean="0"/>
              <a:t>Typically for Watershed or County Wide Studies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For Use in AutoCAD Projects</a:t>
            </a:r>
          </a:p>
          <a:p>
            <a:pPr lvl="1"/>
            <a:r>
              <a:rPr lang="en-US" dirty="0" smtClean="0"/>
              <a:t>Convert “Clean” DEM to a Point </a:t>
            </a:r>
            <a:r>
              <a:rPr lang="en-US" dirty="0" err="1" smtClean="0"/>
              <a:t>Shapefile</a:t>
            </a:r>
            <a:endParaRPr lang="en-US" dirty="0" smtClean="0"/>
          </a:p>
          <a:p>
            <a:pPr lvl="1"/>
            <a:r>
              <a:rPr lang="en-US" dirty="0" smtClean="0"/>
              <a:t>Text File with Only Northing, Easting and </a:t>
            </a:r>
            <a:r>
              <a:rPr lang="en-US" dirty="0" smtClean="0"/>
              <a:t>Elevation</a:t>
            </a:r>
          </a:p>
          <a:p>
            <a:pPr lvl="1"/>
            <a:r>
              <a:rPr lang="en-US" dirty="0" smtClean="0"/>
              <a:t>Does not require highly trained GIS personnel</a:t>
            </a:r>
            <a:endParaRPr lang="en-US" dirty="0" smtClean="0"/>
          </a:p>
          <a:p>
            <a:pPr lvl="1"/>
            <a:r>
              <a:rPr lang="en-US" dirty="0" smtClean="0"/>
              <a:t>Typically for Design Projects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1371600"/>
            <a:ext cx="6937248" cy="18288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Using LiDAR Data for Engineering Projects</a:t>
            </a:r>
            <a:endParaRPr lang="en-US" sz="4000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 l="10584" t="30588" r="10584" b="7500"/>
          <a:stretch>
            <a:fillRect/>
          </a:stretch>
        </p:blipFill>
        <p:spPr bwMode="auto">
          <a:xfrm>
            <a:off x="207354" y="5505264"/>
            <a:ext cx="1118796" cy="1132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PEI LOGO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80200" y="5562600"/>
            <a:ext cx="2006600" cy="1133856"/>
          </a:xfrm>
          <a:prstGeom prst="rect">
            <a:avLst/>
          </a:prstGeom>
          <a:noFill/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09600" y="3657600"/>
            <a:ext cx="7851648" cy="1143000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Discussion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Engineering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Preliminary Studies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Design </a:t>
            </a:r>
            <a:r>
              <a:rPr lang="en-US" dirty="0" smtClean="0"/>
              <a:t>Projects</a:t>
            </a:r>
          </a:p>
          <a:p>
            <a:pPr lvl="1"/>
            <a:r>
              <a:rPr lang="en-US" dirty="0" smtClean="0"/>
              <a:t>Linear Projects (Creek/Roadway)</a:t>
            </a:r>
          </a:p>
          <a:p>
            <a:pPr lvl="1"/>
            <a:r>
              <a:rPr lang="en-US" dirty="0" smtClean="0"/>
              <a:t> Development Projects</a:t>
            </a:r>
          </a:p>
          <a:p>
            <a:pPr lvl="1">
              <a:buNone/>
            </a:pPr>
            <a:endParaRPr lang="en-US" dirty="0" smtClean="0"/>
          </a:p>
          <a:p>
            <a:r>
              <a:rPr lang="en-US" dirty="0" smtClean="0"/>
              <a:t>FEMA Floodplain Updates</a:t>
            </a:r>
          </a:p>
          <a:p>
            <a:pPr lvl="1"/>
            <a:r>
              <a:rPr lang="en-US" dirty="0" smtClean="0"/>
              <a:t>Hydraulic Models</a:t>
            </a:r>
          </a:p>
          <a:p>
            <a:pPr lvl="1"/>
            <a:r>
              <a:rPr lang="en-US" dirty="0" smtClean="0"/>
              <a:t>Floodplain Mapping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:\100446_QuakerHockerMeyerPES\Documents\Hocker Creek 12-15-2011 Submittal\FIG 2-4 HOCKER CREEK ATL 2.jpg"/>
          <p:cNvPicPr>
            <a:picLocks noChangeAspect="1" noChangeArrowheads="1"/>
          </p:cNvPicPr>
          <p:nvPr/>
        </p:nvPicPr>
        <p:blipFill>
          <a:blip r:embed="rId2" cstate="print"/>
          <a:srcRect l="7353" t="13258" r="16995" b="21046"/>
          <a:stretch>
            <a:fillRect/>
          </a:stretch>
        </p:blipFill>
        <p:spPr bwMode="auto">
          <a:xfrm>
            <a:off x="1447800" y="1828800"/>
            <a:ext cx="7458410" cy="4191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85648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Preliminary Studies – Storm Drainage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3048000" cy="4389120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Detailed Survey Data Not Required</a:t>
            </a:r>
          </a:p>
          <a:p>
            <a:endParaRPr lang="en-US" dirty="0" smtClean="0"/>
          </a:p>
          <a:p>
            <a:r>
              <a:rPr lang="en-US" dirty="0" smtClean="0"/>
              <a:t>Same level of accuracy as the Johnson County Watershed Studies</a:t>
            </a:r>
          </a:p>
          <a:p>
            <a:endParaRPr lang="en-US" dirty="0" smtClean="0"/>
          </a:p>
          <a:p>
            <a:r>
              <a:rPr lang="en-US" dirty="0" smtClean="0"/>
              <a:t>Significant Cost Savings</a:t>
            </a:r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:\100446_QuakerHockerMeyerPES\Documents\Hocker Creek 12-15-2011 Submittal\FIG 2-4 HOCKER CREEK ATL 2.jpg"/>
          <p:cNvPicPr>
            <a:picLocks noChangeAspect="1" noChangeArrowheads="1"/>
          </p:cNvPicPr>
          <p:nvPr/>
        </p:nvPicPr>
        <p:blipFill>
          <a:blip r:embed="rId2" cstate="print"/>
          <a:srcRect l="19176" t="16364" r="23221" b="18182"/>
          <a:stretch>
            <a:fillRect/>
          </a:stretch>
        </p:blipFill>
        <p:spPr bwMode="auto">
          <a:xfrm>
            <a:off x="3048000" y="1637371"/>
            <a:ext cx="5257800" cy="461660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85648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Preliminary Studies – </a:t>
            </a:r>
            <a:r>
              <a:rPr lang="en-US" sz="3600" dirty="0" smtClean="0"/>
              <a:t>Roadway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048000" cy="4724400"/>
          </a:xfrm>
          <a:solidFill>
            <a:schemeClr val="bg1"/>
          </a:solidFill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Detailed Survey Data Not Required</a:t>
            </a:r>
          </a:p>
          <a:p>
            <a:endParaRPr lang="en-US" dirty="0" smtClean="0"/>
          </a:p>
          <a:p>
            <a:r>
              <a:rPr lang="en-US" dirty="0" smtClean="0"/>
              <a:t>Determine the limits of impact for design alternatives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Significant Cost Savings</a:t>
            </a:r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:\100446_QuakerHockerMeyerPES\Documents\Hocker Creek 12-15-2011 Submittal\FIG 2-4 HOCKER CREEK ATL 2.jpg"/>
          <p:cNvPicPr>
            <a:picLocks noChangeAspect="1" noChangeArrowheads="1"/>
          </p:cNvPicPr>
          <p:nvPr/>
        </p:nvPicPr>
        <p:blipFill>
          <a:blip r:embed="rId2" cstate="print"/>
          <a:srcRect l="21323" t="15511" r="38824" b="17870"/>
          <a:stretch>
            <a:fillRect/>
          </a:stretch>
        </p:blipFill>
        <p:spPr bwMode="auto">
          <a:xfrm>
            <a:off x="3810000" y="1639076"/>
            <a:ext cx="4191001" cy="453312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856488"/>
          </a:xfrm>
        </p:spPr>
        <p:txBody>
          <a:bodyPr/>
          <a:lstStyle/>
          <a:p>
            <a:r>
              <a:rPr lang="en-US" dirty="0" smtClean="0"/>
              <a:t>Design Project – Creek/Road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3048000" cy="4389120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LiDAR supplements detailed survey data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Create a “blended” surface for work outside the detailed survey limits</a:t>
            </a:r>
          </a:p>
          <a:p>
            <a:endParaRPr lang="en-US" dirty="0" smtClean="0"/>
          </a:p>
          <a:p>
            <a:r>
              <a:rPr lang="en-US" dirty="0" smtClean="0"/>
              <a:t>Significant Cost Savings</a:t>
            </a:r>
          </a:p>
          <a:p>
            <a:pPr lvl="1"/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4025900" y="1600200"/>
            <a:ext cx="2286000" cy="4610100"/>
          </a:xfrm>
          <a:custGeom>
            <a:avLst/>
            <a:gdLst>
              <a:gd name="connsiteX0" fmla="*/ 88900 w 2286000"/>
              <a:gd name="connsiteY0" fmla="*/ 4610100 h 4610100"/>
              <a:gd name="connsiteX1" fmla="*/ 0 w 2286000"/>
              <a:gd name="connsiteY1" fmla="*/ 1968500 h 4610100"/>
              <a:gd name="connsiteX2" fmla="*/ 571500 w 2286000"/>
              <a:gd name="connsiteY2" fmla="*/ 165100 h 4610100"/>
              <a:gd name="connsiteX3" fmla="*/ 1752600 w 2286000"/>
              <a:gd name="connsiteY3" fmla="*/ 0 h 4610100"/>
              <a:gd name="connsiteX4" fmla="*/ 2286000 w 2286000"/>
              <a:gd name="connsiteY4" fmla="*/ 4584700 h 4610100"/>
              <a:gd name="connsiteX5" fmla="*/ 88900 w 2286000"/>
              <a:gd name="connsiteY5" fmla="*/ 4610100 h 461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6000" h="4610100">
                <a:moveTo>
                  <a:pt x="88900" y="4610100"/>
                </a:moveTo>
                <a:lnTo>
                  <a:pt x="0" y="1968500"/>
                </a:lnTo>
                <a:lnTo>
                  <a:pt x="571500" y="165100"/>
                </a:lnTo>
                <a:lnTo>
                  <a:pt x="1752600" y="0"/>
                </a:lnTo>
                <a:lnTo>
                  <a:pt x="2286000" y="4584700"/>
                </a:lnTo>
                <a:lnTo>
                  <a:pt x="88900" y="4610100"/>
                </a:lnTo>
                <a:close/>
              </a:path>
            </a:pathLst>
          </a:custGeom>
          <a:solidFill>
            <a:srgbClr val="FFFF00">
              <a:alpha val="15000"/>
            </a:srgbClr>
          </a:solidFill>
          <a:ln w="508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5727700" y="1574800"/>
            <a:ext cx="1282700" cy="4610100"/>
          </a:xfrm>
          <a:custGeom>
            <a:avLst/>
            <a:gdLst>
              <a:gd name="connsiteX0" fmla="*/ 0 w 1282700"/>
              <a:gd name="connsiteY0" fmla="*/ 12700 h 4610100"/>
              <a:gd name="connsiteX1" fmla="*/ 927100 w 1282700"/>
              <a:gd name="connsiteY1" fmla="*/ 0 h 4610100"/>
              <a:gd name="connsiteX2" fmla="*/ 1282700 w 1282700"/>
              <a:gd name="connsiteY2" fmla="*/ 4584700 h 4610100"/>
              <a:gd name="connsiteX3" fmla="*/ 596900 w 1282700"/>
              <a:gd name="connsiteY3" fmla="*/ 4610100 h 4610100"/>
              <a:gd name="connsiteX4" fmla="*/ 76200 w 1282700"/>
              <a:gd name="connsiteY4" fmla="*/ 12700 h 461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2700" h="4610100">
                <a:moveTo>
                  <a:pt x="0" y="12700"/>
                </a:moveTo>
                <a:lnTo>
                  <a:pt x="927100" y="0"/>
                </a:lnTo>
                <a:lnTo>
                  <a:pt x="1282700" y="4584700"/>
                </a:lnTo>
                <a:lnTo>
                  <a:pt x="596900" y="4610100"/>
                </a:lnTo>
                <a:lnTo>
                  <a:pt x="76200" y="12700"/>
                </a:lnTo>
              </a:path>
            </a:pathLst>
          </a:custGeom>
          <a:solidFill>
            <a:schemeClr val="tx2">
              <a:lumMod val="40000"/>
              <a:lumOff val="60000"/>
              <a:alpha val="18000"/>
            </a:schemeClr>
          </a:solidFill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ine Callout 2 12"/>
          <p:cNvSpPr/>
          <p:nvPr/>
        </p:nvSpPr>
        <p:spPr>
          <a:xfrm>
            <a:off x="7239000" y="3124200"/>
            <a:ext cx="1676400" cy="612648"/>
          </a:xfrm>
          <a:prstGeom prst="borderCallout2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Supplementary LiDAR Data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Line Callout 2 13"/>
          <p:cNvSpPr/>
          <p:nvPr/>
        </p:nvSpPr>
        <p:spPr>
          <a:xfrm>
            <a:off x="2057400" y="5715000"/>
            <a:ext cx="1676400" cy="612648"/>
          </a:xfrm>
          <a:prstGeom prst="borderCallout2">
            <a:avLst>
              <a:gd name="adj1" fmla="val 37407"/>
              <a:gd name="adj2" fmla="val 108334"/>
              <a:gd name="adj3" fmla="val 35334"/>
              <a:gd name="adj4" fmla="val 108333"/>
              <a:gd name="adj5" fmla="val -51264"/>
              <a:gd name="adj6" fmla="val 15409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Limits of Detailed Survey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:\100446_QuakerHockerMeyerPES\Documents\Hocker Creek 12-15-2011 Submittal\FIG 2-4 HOCKER CREEK ATL 2.jpg"/>
          <p:cNvPicPr>
            <a:picLocks noChangeAspect="1" noChangeArrowheads="1"/>
          </p:cNvPicPr>
          <p:nvPr/>
        </p:nvPicPr>
        <p:blipFill>
          <a:blip r:embed="rId2" cstate="print"/>
          <a:srcRect l="18182" t="17834" r="18182" b="22166"/>
          <a:stretch>
            <a:fillRect/>
          </a:stretch>
        </p:blipFill>
        <p:spPr bwMode="auto">
          <a:xfrm>
            <a:off x="1956954" y="1905000"/>
            <a:ext cx="6667501" cy="4191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856488"/>
          </a:xfrm>
        </p:spPr>
        <p:txBody>
          <a:bodyPr/>
          <a:lstStyle/>
          <a:p>
            <a:r>
              <a:rPr lang="en-US" dirty="0" smtClean="0"/>
              <a:t>Design Project –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3048000" cy="4389120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Survey key locations </a:t>
            </a:r>
            <a:r>
              <a:rPr lang="en-US" dirty="0" smtClean="0"/>
              <a:t>to </a:t>
            </a:r>
            <a:r>
              <a:rPr lang="en-US" dirty="0" smtClean="0"/>
              <a:t>verify accuracy of AIMS </a:t>
            </a:r>
            <a:r>
              <a:rPr lang="en-US" dirty="0" smtClean="0"/>
              <a:t>Data and supplement </a:t>
            </a:r>
            <a:r>
              <a:rPr lang="en-US" dirty="0" err="1" smtClean="0"/>
              <a:t>LiDAR</a:t>
            </a:r>
            <a:r>
              <a:rPr lang="en-US" dirty="0" smtClean="0"/>
              <a:t> with survey data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Adjust </a:t>
            </a:r>
            <a:r>
              <a:rPr lang="en-US" dirty="0" smtClean="0"/>
              <a:t>AIMS data if needed to design street, storm and sanitary sewer</a:t>
            </a:r>
          </a:p>
          <a:p>
            <a:endParaRPr lang="en-US" dirty="0" smtClean="0"/>
          </a:p>
          <a:p>
            <a:r>
              <a:rPr lang="en-US" dirty="0" smtClean="0"/>
              <a:t>Significant Cost Savings</a:t>
            </a:r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856488"/>
          </a:xfrm>
        </p:spPr>
        <p:txBody>
          <a:bodyPr/>
          <a:lstStyle/>
          <a:p>
            <a:r>
              <a:rPr lang="en-US" dirty="0" smtClean="0"/>
              <a:t>FEMA Floodplain - 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3048000" cy="4389120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Use LiDAR DEM to estimate the </a:t>
            </a:r>
            <a:r>
              <a:rPr lang="en-US" dirty="0" smtClean="0"/>
              <a:t>watershed and runoff </a:t>
            </a:r>
            <a:r>
              <a:rPr lang="en-US" dirty="0" smtClean="0"/>
              <a:t>in the creek</a:t>
            </a:r>
          </a:p>
          <a:p>
            <a:endParaRPr lang="en-US" dirty="0" smtClean="0"/>
          </a:p>
          <a:p>
            <a:r>
              <a:rPr lang="en-US" dirty="0" smtClean="0"/>
              <a:t>Use LiDAR DEM </a:t>
            </a:r>
            <a:r>
              <a:rPr lang="en-US" dirty="0" smtClean="0"/>
              <a:t>to determine the </a:t>
            </a:r>
            <a:r>
              <a:rPr lang="en-US" dirty="0" smtClean="0"/>
              <a:t>shape of the channel</a:t>
            </a:r>
          </a:p>
          <a:p>
            <a:endParaRPr lang="en-US" dirty="0" smtClean="0"/>
          </a:p>
          <a:p>
            <a:r>
              <a:rPr lang="en-US" dirty="0" smtClean="0"/>
              <a:t>Significant Cost Savings</a:t>
            </a:r>
          </a:p>
          <a:p>
            <a:pPr lvl="1"/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lum bright="6000" contrast="44000"/>
          </a:blip>
          <a:srcRect l="25278" t="6818" r="26193" b="11364"/>
          <a:stretch>
            <a:fillRect/>
          </a:stretch>
        </p:blipFill>
        <p:spPr bwMode="auto">
          <a:xfrm>
            <a:off x="3581400" y="1579418"/>
            <a:ext cx="2743200" cy="2992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l="10937" t="9890" r="18750" b="15939"/>
          <a:stretch>
            <a:fillRect/>
          </a:stretch>
        </p:blipFill>
        <p:spPr bwMode="auto">
          <a:xfrm>
            <a:off x="5257800" y="3886200"/>
            <a:ext cx="34290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3276600" cy="38862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 smtClean="0"/>
              <a:t>Estimate depth of flow in Creek</a:t>
            </a:r>
          </a:p>
          <a:p>
            <a:endParaRPr lang="en-US" dirty="0" smtClean="0"/>
          </a:p>
          <a:p>
            <a:r>
              <a:rPr lang="en-US" dirty="0" smtClean="0"/>
              <a:t>Project on LiDAR DEM</a:t>
            </a:r>
          </a:p>
          <a:p>
            <a:endParaRPr lang="en-US" dirty="0" smtClean="0"/>
          </a:p>
          <a:p>
            <a:r>
              <a:rPr lang="en-US" dirty="0" smtClean="0"/>
              <a:t>Delineate Floodplain</a:t>
            </a:r>
          </a:p>
        </p:txBody>
      </p:sp>
      <p:pic>
        <p:nvPicPr>
          <p:cNvPr id="7" name="Picture 2" descr="Q:\100446_QuakerHockerMeyerPES\Documents\Hocker Creek 12-15-2011 Submittal\FIG 2-4 HOCKER CREEK ATL 2.jpg"/>
          <p:cNvPicPr>
            <a:picLocks noChangeAspect="1" noChangeArrowheads="1"/>
          </p:cNvPicPr>
          <p:nvPr/>
        </p:nvPicPr>
        <p:blipFill>
          <a:blip r:embed="rId2" cstate="print"/>
          <a:srcRect l="12809" t="25337" r="60626" b="34545"/>
          <a:stretch>
            <a:fillRect/>
          </a:stretch>
        </p:blipFill>
        <p:spPr bwMode="auto">
          <a:xfrm>
            <a:off x="4114800" y="1600200"/>
            <a:ext cx="3968179" cy="469067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856488"/>
          </a:xfrm>
        </p:spPr>
        <p:txBody>
          <a:bodyPr/>
          <a:lstStyle/>
          <a:p>
            <a:r>
              <a:rPr lang="en-US" dirty="0" smtClean="0"/>
              <a:t>FEMA Floodplain - Mapping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Uses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Identify Areas of Topographic Change</a:t>
            </a:r>
            <a:endParaRPr lang="en-US" dirty="0" smtClean="0"/>
          </a:p>
          <a:p>
            <a:pPr lvl="1"/>
            <a:r>
              <a:rPr lang="en-US" dirty="0" smtClean="0"/>
              <a:t>Stream Migration</a:t>
            </a:r>
            <a:endParaRPr lang="en-US" dirty="0" smtClean="0"/>
          </a:p>
          <a:p>
            <a:pPr lvl="1"/>
            <a:r>
              <a:rPr lang="en-US" dirty="0" smtClean="0"/>
              <a:t>Development</a:t>
            </a:r>
          </a:p>
          <a:p>
            <a:pPr lvl="1"/>
            <a:r>
              <a:rPr lang="en-US" dirty="0" smtClean="0"/>
              <a:t>FEMA mapping updates</a:t>
            </a:r>
            <a:endParaRPr lang="en-US" dirty="0" smtClean="0"/>
          </a:p>
          <a:p>
            <a:r>
              <a:rPr lang="en-US" dirty="0" smtClean="0"/>
              <a:t>Determine areas at risk of slope failure</a:t>
            </a:r>
            <a:endParaRPr lang="en-US" dirty="0" smtClean="0"/>
          </a:p>
          <a:p>
            <a:pPr lvl="1"/>
            <a:r>
              <a:rPr lang="en-US" dirty="0" smtClean="0"/>
              <a:t>Steep Stream Banks</a:t>
            </a:r>
            <a:endParaRPr lang="en-US" dirty="0" smtClean="0"/>
          </a:p>
          <a:p>
            <a:pPr lvl="1"/>
            <a:r>
              <a:rPr lang="en-US" dirty="0" smtClean="0"/>
              <a:t>Overlay with soil </a:t>
            </a:r>
            <a:r>
              <a:rPr lang="en-US" dirty="0" err="1" smtClean="0"/>
              <a:t>shapefile</a:t>
            </a:r>
            <a:r>
              <a:rPr lang="en-US" dirty="0" smtClean="0"/>
              <a:t> to identify soils erosive soils</a:t>
            </a:r>
          </a:p>
          <a:p>
            <a:pPr lvl="1"/>
            <a:r>
              <a:rPr lang="en-US" dirty="0" smtClean="0"/>
              <a:t>Develop Stream Bank Stability programs/priorities</a:t>
            </a:r>
            <a:endParaRPr lang="en-US" dirty="0" smtClean="0"/>
          </a:p>
          <a:p>
            <a:r>
              <a:rPr lang="en-US" dirty="0" smtClean="0"/>
              <a:t>Countywide Master Planning</a:t>
            </a:r>
            <a:endParaRPr lang="en-US" dirty="0" smtClean="0"/>
          </a:p>
          <a:p>
            <a:pPr lvl="1"/>
            <a:r>
              <a:rPr lang="en-US" dirty="0" smtClean="0"/>
              <a:t>BMP’s</a:t>
            </a:r>
          </a:p>
          <a:p>
            <a:pPr lvl="1"/>
            <a:r>
              <a:rPr lang="en-US" dirty="0" smtClean="0"/>
              <a:t>Sanitary Sewer</a:t>
            </a:r>
          </a:p>
          <a:p>
            <a:pPr lvl="1"/>
            <a:r>
              <a:rPr lang="en-US" dirty="0" smtClean="0"/>
              <a:t>Roadway Alignments</a:t>
            </a:r>
            <a:endParaRPr lang="en-US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4462</TotalTime>
  <Words>309</Words>
  <Application>Microsoft Office PowerPoint</Application>
  <PresentationFormat>On-screen Show (4:3)</PresentationFormat>
  <Paragraphs>84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Flow</vt:lpstr>
      <vt:lpstr>Using LiDAR Data for Engineering Projects</vt:lpstr>
      <vt:lpstr>Engineering Applications</vt:lpstr>
      <vt:lpstr>Preliminary Studies – Storm Drainage</vt:lpstr>
      <vt:lpstr>Preliminary Studies – Roadway</vt:lpstr>
      <vt:lpstr>Design Project – Creek/Road</vt:lpstr>
      <vt:lpstr>Design Project – Development</vt:lpstr>
      <vt:lpstr>FEMA Floodplain - Modeling</vt:lpstr>
      <vt:lpstr>FEMA Floodplain - Mapping</vt:lpstr>
      <vt:lpstr>Future Uses</vt:lpstr>
      <vt:lpstr>LiDAR Delivery Formats</vt:lpstr>
      <vt:lpstr>Using LiDAR Data for Engineering Projects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AIMS LiDAR Data for Engineering Projects</dc:title>
  <dc:creator>Chet Belcher</dc:creator>
  <cp:lastModifiedBy>Chet Belcher</cp:lastModifiedBy>
  <cp:revision>58</cp:revision>
  <dcterms:created xsi:type="dcterms:W3CDTF">2013-04-04T16:47:22Z</dcterms:created>
  <dcterms:modified xsi:type="dcterms:W3CDTF">2013-04-08T13:43:52Z</dcterms:modified>
</cp:coreProperties>
</file>