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8" r:id="rId2"/>
    <p:sldId id="258" r:id="rId3"/>
    <p:sldId id="259" r:id="rId4"/>
    <p:sldId id="290" r:id="rId5"/>
    <p:sldId id="291" r:id="rId6"/>
    <p:sldId id="296" r:id="rId7"/>
    <p:sldId id="292" r:id="rId8"/>
    <p:sldId id="293" r:id="rId9"/>
    <p:sldId id="294" r:id="rId10"/>
    <p:sldId id="298" r:id="rId11"/>
    <p:sldId id="289"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102"/>
    <a:srgbClr val="BF6E01"/>
    <a:srgbClr val="F98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5689" autoAdjust="0"/>
  </p:normalViewPr>
  <p:slideViewPr>
    <p:cSldViewPr>
      <p:cViewPr varScale="1">
        <p:scale>
          <a:sx n="91" d="100"/>
          <a:sy n="91" d="100"/>
        </p:scale>
        <p:origin x="-702" y="-108"/>
      </p:cViewPr>
      <p:guideLst>
        <p:guide orient="horz" pos="2160"/>
        <p:guide pos="2880"/>
      </p:guideLst>
    </p:cSldViewPr>
  </p:slideViewPr>
  <p:notesTextViewPr>
    <p:cViewPr>
      <p:scale>
        <a:sx n="100" d="100"/>
        <a:sy n="100" d="100"/>
      </p:scale>
      <p:origin x="0" y="6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8860C9B-9125-491B-8E47-D45990FFAF40}" type="datetimeFigureOut">
              <a:rPr lang="en-US" smtClean="0"/>
              <a:t>8/8/2013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F1D3854-AAD3-4AC2-BE14-CD738F53A5BF}" type="slidenum">
              <a:rPr lang="en-US" smtClean="0"/>
              <a:t>‹#›</a:t>
            </a:fld>
            <a:endParaRPr lang="en-US"/>
          </a:p>
        </p:txBody>
      </p:sp>
    </p:spTree>
    <p:extLst>
      <p:ext uri="{BB962C8B-B14F-4D97-AF65-F5344CB8AC3E}">
        <p14:creationId xmlns:p14="http://schemas.microsoft.com/office/powerpoint/2010/main" val="2615999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93D2545-E159-45BE-859F-E9D9B9EF223A}" type="datetimeFigureOut">
              <a:rPr lang="en-US" smtClean="0"/>
              <a:pPr/>
              <a:t>8/8/2013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D3E701A-5EE6-41FC-B4A0-0D59DF57410A}" type="slidenum">
              <a:rPr lang="en-US" smtClean="0"/>
              <a:pPr/>
              <a:t>‹#›</a:t>
            </a:fld>
            <a:endParaRPr lang="en-US"/>
          </a:p>
        </p:txBody>
      </p:sp>
    </p:spTree>
    <p:extLst>
      <p:ext uri="{BB962C8B-B14F-4D97-AF65-F5344CB8AC3E}">
        <p14:creationId xmlns:p14="http://schemas.microsoft.com/office/powerpoint/2010/main" val="2992472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1</a:t>
            </a:fld>
            <a:endParaRPr lang="en-US"/>
          </a:p>
        </p:txBody>
      </p:sp>
    </p:spTree>
    <p:extLst>
      <p:ext uri="{BB962C8B-B14F-4D97-AF65-F5344CB8AC3E}">
        <p14:creationId xmlns:p14="http://schemas.microsoft.com/office/powerpoint/2010/main" val="147607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10</a:t>
            </a:fld>
            <a:endParaRPr lang="en-US"/>
          </a:p>
        </p:txBody>
      </p:sp>
    </p:spTree>
    <p:extLst>
      <p:ext uri="{BB962C8B-B14F-4D97-AF65-F5344CB8AC3E}">
        <p14:creationId xmlns:p14="http://schemas.microsoft.com/office/powerpoint/2010/main" val="56110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11</a:t>
            </a:fld>
            <a:endParaRPr lang="en-US"/>
          </a:p>
        </p:txBody>
      </p:sp>
    </p:spTree>
    <p:extLst>
      <p:ext uri="{BB962C8B-B14F-4D97-AF65-F5344CB8AC3E}">
        <p14:creationId xmlns:p14="http://schemas.microsoft.com/office/powerpoint/2010/main" val="296718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2</a:t>
            </a:fld>
            <a:endParaRPr lang="en-US"/>
          </a:p>
        </p:txBody>
      </p:sp>
    </p:spTree>
    <p:extLst>
      <p:ext uri="{BB962C8B-B14F-4D97-AF65-F5344CB8AC3E}">
        <p14:creationId xmlns:p14="http://schemas.microsoft.com/office/powerpoint/2010/main" val="380574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3</a:t>
            </a:fld>
            <a:endParaRPr lang="en-US"/>
          </a:p>
        </p:txBody>
      </p:sp>
    </p:spTree>
    <p:extLst>
      <p:ext uri="{BB962C8B-B14F-4D97-AF65-F5344CB8AC3E}">
        <p14:creationId xmlns:p14="http://schemas.microsoft.com/office/powerpoint/2010/main" val="1471075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4</a:t>
            </a:fld>
            <a:endParaRPr lang="en-US"/>
          </a:p>
        </p:txBody>
      </p:sp>
    </p:spTree>
    <p:extLst>
      <p:ext uri="{BB962C8B-B14F-4D97-AF65-F5344CB8AC3E}">
        <p14:creationId xmlns:p14="http://schemas.microsoft.com/office/powerpoint/2010/main" val="1141199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focus group began meeting at the end of March</a:t>
            </a:r>
            <a:r>
              <a:rPr lang="en-US" baseline="0" dirty="0" smtClean="0"/>
              <a:t> and met every 2 weeks through the beginning of June.  During the first couple of meetings in March and April we covered a lot about how to set up your account and begin sharing data.  We also looked at some example of how others throughout the region were using their accounts and the types of information they were sharing.  If you happened to make it to the May Coordinators meeting at OP then you were able to participate in one of our first hands on workshops.  OP also put together a simple application for field data collection to be used in conjunction with the golf tournament (Doug’s recap of the May meeting).  The Collector app was used on IOS devices to gather the location of shot.  The final two meetings were spent reviewing the Operations Dashboard and some of the available application templates.</a:t>
            </a:r>
            <a:endParaRPr lang="en-US" dirty="0"/>
          </a:p>
        </p:txBody>
      </p:sp>
      <p:sp>
        <p:nvSpPr>
          <p:cNvPr id="4" name="Slide Number Placeholder 3"/>
          <p:cNvSpPr>
            <a:spLocks noGrp="1"/>
          </p:cNvSpPr>
          <p:nvPr>
            <p:ph type="sldNum" sz="quarter" idx="10"/>
          </p:nvPr>
        </p:nvSpPr>
        <p:spPr/>
        <p:txBody>
          <a:bodyPr/>
          <a:lstStyle/>
          <a:p>
            <a:fld id="{5D3E701A-5EE6-41FC-B4A0-0D59DF57410A}" type="slidenum">
              <a:rPr lang="en-US" smtClean="0"/>
              <a:pPr/>
              <a:t>5</a:t>
            </a:fld>
            <a:endParaRPr lang="en-US"/>
          </a:p>
        </p:txBody>
      </p:sp>
    </p:spTree>
    <p:extLst>
      <p:ext uri="{BB962C8B-B14F-4D97-AF65-F5344CB8AC3E}">
        <p14:creationId xmlns:p14="http://schemas.microsoft.com/office/powerpoint/2010/main" val="653815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6</a:t>
            </a:fld>
            <a:endParaRPr lang="en-US"/>
          </a:p>
        </p:txBody>
      </p:sp>
    </p:spTree>
    <p:extLst>
      <p:ext uri="{BB962C8B-B14F-4D97-AF65-F5344CB8AC3E}">
        <p14:creationId xmlns:p14="http://schemas.microsoft.com/office/powerpoint/2010/main" val="123888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7</a:t>
            </a:fld>
            <a:endParaRPr lang="en-US"/>
          </a:p>
        </p:txBody>
      </p:sp>
    </p:spTree>
    <p:extLst>
      <p:ext uri="{BB962C8B-B14F-4D97-AF65-F5344CB8AC3E}">
        <p14:creationId xmlns:p14="http://schemas.microsoft.com/office/powerpoint/2010/main" val="3294510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8</a:t>
            </a:fld>
            <a:endParaRPr lang="en-US"/>
          </a:p>
        </p:txBody>
      </p:sp>
    </p:spTree>
    <p:extLst>
      <p:ext uri="{BB962C8B-B14F-4D97-AF65-F5344CB8AC3E}">
        <p14:creationId xmlns:p14="http://schemas.microsoft.com/office/powerpoint/2010/main" val="4085985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E701A-5EE6-41FC-B4A0-0D59DF57410A}" type="slidenum">
              <a:rPr lang="en-US" smtClean="0"/>
              <a:pPr/>
              <a:t>9</a:t>
            </a:fld>
            <a:endParaRPr lang="en-US"/>
          </a:p>
        </p:txBody>
      </p:sp>
    </p:spTree>
    <p:extLst>
      <p:ext uri="{BB962C8B-B14F-4D97-AF65-F5344CB8AC3E}">
        <p14:creationId xmlns:p14="http://schemas.microsoft.com/office/powerpoint/2010/main" val="220495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Microsoft Sans Serif" pitchFamily="34" charset="0"/>
        </a:defRPr>
      </a:lvl2pPr>
      <a:lvl3pPr algn="ctr" rtl="0" eaLnBrk="1" fontAlgn="base" hangingPunct="1">
        <a:spcBef>
          <a:spcPct val="0"/>
        </a:spcBef>
        <a:spcAft>
          <a:spcPct val="0"/>
        </a:spcAft>
        <a:defRPr sz="4400" b="1">
          <a:solidFill>
            <a:schemeClr val="bg1"/>
          </a:solidFill>
          <a:latin typeface="Microsoft Sans Serif" pitchFamily="34" charset="0"/>
        </a:defRPr>
      </a:lvl3pPr>
      <a:lvl4pPr algn="ctr" rtl="0" eaLnBrk="1" fontAlgn="base" hangingPunct="1">
        <a:spcBef>
          <a:spcPct val="0"/>
        </a:spcBef>
        <a:spcAft>
          <a:spcPct val="0"/>
        </a:spcAft>
        <a:defRPr sz="4400" b="1">
          <a:solidFill>
            <a:schemeClr val="bg1"/>
          </a:solidFill>
          <a:latin typeface="Microsoft Sans Serif" pitchFamily="34" charset="0"/>
        </a:defRPr>
      </a:lvl4pPr>
      <a:lvl5pPr algn="ctr" rtl="0" eaLnBrk="1" fontAlgn="base" hangingPunct="1">
        <a:spcBef>
          <a:spcPct val="0"/>
        </a:spcBef>
        <a:spcAft>
          <a:spcPct val="0"/>
        </a:spcAft>
        <a:defRPr sz="4400" b="1">
          <a:solidFill>
            <a:schemeClr val="bg1"/>
          </a:solidFill>
          <a:latin typeface="Microsoft Sans Serif" pitchFamily="34" charset="0"/>
        </a:defRPr>
      </a:lvl5pPr>
      <a:lvl6pPr marL="457200" algn="ctr" rtl="0" eaLnBrk="1" fontAlgn="base" hangingPunct="1">
        <a:spcBef>
          <a:spcPct val="0"/>
        </a:spcBef>
        <a:spcAft>
          <a:spcPct val="0"/>
        </a:spcAft>
        <a:defRPr sz="4400" b="1">
          <a:solidFill>
            <a:schemeClr val="bg1"/>
          </a:solidFill>
          <a:latin typeface="Microsoft Sans Serif" pitchFamily="34" charset="0"/>
        </a:defRPr>
      </a:lvl6pPr>
      <a:lvl7pPr marL="914400" algn="ctr" rtl="0" eaLnBrk="1" fontAlgn="base" hangingPunct="1">
        <a:spcBef>
          <a:spcPct val="0"/>
        </a:spcBef>
        <a:spcAft>
          <a:spcPct val="0"/>
        </a:spcAft>
        <a:defRPr sz="4400" b="1">
          <a:solidFill>
            <a:schemeClr val="bg1"/>
          </a:solidFill>
          <a:latin typeface="Microsoft Sans Serif" pitchFamily="34" charset="0"/>
        </a:defRPr>
      </a:lvl7pPr>
      <a:lvl8pPr marL="1371600" algn="ctr" rtl="0" eaLnBrk="1" fontAlgn="base" hangingPunct="1">
        <a:spcBef>
          <a:spcPct val="0"/>
        </a:spcBef>
        <a:spcAft>
          <a:spcPct val="0"/>
        </a:spcAft>
        <a:defRPr sz="4400" b="1">
          <a:solidFill>
            <a:schemeClr val="bg1"/>
          </a:solidFill>
          <a:latin typeface="Microsoft Sans Serif" pitchFamily="34" charset="0"/>
        </a:defRPr>
      </a:lvl8pPr>
      <a:lvl9pPr marL="1828800" algn="ctr" rtl="0" eaLnBrk="1" fontAlgn="base" hangingPunct="1">
        <a:spcBef>
          <a:spcPct val="0"/>
        </a:spcBef>
        <a:spcAft>
          <a:spcPct val="0"/>
        </a:spcAft>
        <a:defRPr sz="4400" b="1">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orymaps.esri.com/hom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esources.arcgis.com/en/help/arcgisonline/index.html#//010q000000vs00000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ArcGIS Online Focus Group</a:t>
            </a:r>
            <a:br>
              <a:rPr lang="en-US" dirty="0" smtClean="0"/>
            </a:br>
            <a:r>
              <a:rPr lang="en-US" dirty="0" smtClean="0"/>
              <a:t>Recap</a:t>
            </a:r>
            <a:endParaRPr lang="en-US" dirty="0"/>
          </a:p>
        </p:txBody>
      </p:sp>
    </p:spTree>
    <p:extLst>
      <p:ext uri="{BB962C8B-B14F-4D97-AF65-F5344CB8AC3E}">
        <p14:creationId xmlns:p14="http://schemas.microsoft.com/office/powerpoint/2010/main" val="3726942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Discussion	</a:t>
            </a:r>
            <a:endParaRPr lang="en-US" dirty="0"/>
          </a:p>
        </p:txBody>
      </p:sp>
      <p:sp>
        <p:nvSpPr>
          <p:cNvPr id="164867" name="Rectangle 3"/>
          <p:cNvSpPr>
            <a:spLocks noGrp="1" noChangeArrowheads="1"/>
          </p:cNvSpPr>
          <p:nvPr>
            <p:ph type="body" idx="1"/>
          </p:nvPr>
        </p:nvSpPr>
        <p:spPr/>
        <p:txBody>
          <a:bodyPr/>
          <a:lstStyle/>
          <a:p>
            <a:r>
              <a:rPr lang="en-US" dirty="0" smtClean="0"/>
              <a:t>Doug Hemsath</a:t>
            </a:r>
          </a:p>
          <a:p>
            <a:pPr lvl="1"/>
            <a:r>
              <a:rPr lang="en-US" dirty="0" err="1" smtClean="0"/>
              <a:t>Stormwater</a:t>
            </a:r>
            <a:r>
              <a:rPr lang="en-US" dirty="0" smtClean="0"/>
              <a:t> project</a:t>
            </a:r>
          </a:p>
          <a:p>
            <a:r>
              <a:rPr lang="en-US" dirty="0" smtClean="0"/>
              <a:t>Doug Johnson</a:t>
            </a:r>
          </a:p>
          <a:p>
            <a:pPr lvl="1"/>
            <a:r>
              <a:rPr lang="en-US" dirty="0" smtClean="0"/>
              <a:t>Dashboard demo</a:t>
            </a:r>
          </a:p>
          <a:p>
            <a:endParaRPr lang="en-US" dirty="0" smtClean="0"/>
          </a:p>
          <a:p>
            <a:endParaRPr lang="en-US" dirty="0"/>
          </a:p>
        </p:txBody>
      </p:sp>
    </p:spTree>
    <p:extLst>
      <p:ext uri="{BB962C8B-B14F-4D97-AF65-F5344CB8AC3E}">
        <p14:creationId xmlns:p14="http://schemas.microsoft.com/office/powerpoint/2010/main" val="2214906282"/>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2713" y="3035300"/>
            <a:ext cx="1411287" cy="850900"/>
          </a:xfrm>
        </p:spPr>
        <p:txBody>
          <a:bodyPr/>
          <a:lstStyle/>
          <a:p>
            <a:r>
              <a:rPr lang="en-US" dirty="0" smtClean="0"/>
              <a:t>Q&amp;A</a:t>
            </a:r>
            <a:endParaRPr lang="en-US" dirty="0"/>
          </a:p>
        </p:txBody>
      </p:sp>
    </p:spTree>
    <p:extLst>
      <p:ext uri="{BB962C8B-B14F-4D97-AF65-F5344CB8AC3E}">
        <p14:creationId xmlns:p14="http://schemas.microsoft.com/office/powerpoint/2010/main" val="2794273839"/>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 is ArcGIS Online?</a:t>
            </a:r>
            <a:endParaRPr lang="en-US" dirty="0"/>
          </a:p>
        </p:txBody>
      </p:sp>
      <p:sp>
        <p:nvSpPr>
          <p:cNvPr id="164867" name="Rectangle 3"/>
          <p:cNvSpPr>
            <a:spLocks noGrp="1" noChangeArrowheads="1"/>
          </p:cNvSpPr>
          <p:nvPr>
            <p:ph type="body" idx="1"/>
          </p:nvPr>
        </p:nvSpPr>
        <p:spPr/>
        <p:txBody>
          <a:bodyPr/>
          <a:lstStyle/>
          <a:p>
            <a:pPr>
              <a:lnSpc>
                <a:spcPct val="90000"/>
              </a:lnSpc>
            </a:pPr>
            <a:r>
              <a:rPr lang="en-US" dirty="0" smtClean="0"/>
              <a:t>Online mapping platform</a:t>
            </a:r>
          </a:p>
          <a:p>
            <a:pPr>
              <a:lnSpc>
                <a:spcPct val="90000"/>
              </a:lnSpc>
            </a:pPr>
            <a:r>
              <a:rPr lang="en-US" dirty="0" smtClean="0"/>
              <a:t>Ready to use</a:t>
            </a:r>
          </a:p>
          <a:p>
            <a:pPr>
              <a:lnSpc>
                <a:spcPct val="90000"/>
              </a:lnSpc>
            </a:pPr>
            <a:r>
              <a:rPr lang="en-US" dirty="0" smtClean="0"/>
              <a:t>Free content</a:t>
            </a:r>
          </a:p>
          <a:p>
            <a:pPr>
              <a:lnSpc>
                <a:spcPct val="90000"/>
              </a:lnSpc>
            </a:pPr>
            <a:r>
              <a:rPr lang="en-US" dirty="0" smtClean="0"/>
              <a:t>Mobile ready</a:t>
            </a:r>
          </a:p>
          <a:p>
            <a:pPr>
              <a:lnSpc>
                <a:spcPct val="90000"/>
              </a:lnSpc>
            </a:pPr>
            <a:r>
              <a:rPr lang="en-US" dirty="0" smtClean="0"/>
              <a:t>Secure</a:t>
            </a:r>
          </a:p>
          <a:p>
            <a:pPr>
              <a:lnSpc>
                <a:spcPct val="90000"/>
              </a:lnSpc>
            </a:pPr>
            <a:r>
              <a:rPr lang="en-US" dirty="0" smtClean="0"/>
              <a:t>Scalable</a:t>
            </a:r>
          </a:p>
          <a:p>
            <a:pPr>
              <a:lnSpc>
                <a:spcPct val="90000"/>
              </a:lnSpc>
            </a:pPr>
            <a:r>
              <a:rPr lang="en-US" dirty="0" smtClean="0"/>
              <a:t>Two types of accounts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57000"/>
    </mc:Choice>
    <mc:Fallback xmlns="">
      <p:transition spd="slow" advTm="57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How does it work?</a:t>
            </a:r>
            <a:endParaRPr lang="en-US" dirty="0"/>
          </a:p>
        </p:txBody>
      </p:sp>
      <p:sp>
        <p:nvSpPr>
          <p:cNvPr id="164867" name="Rectangle 3"/>
          <p:cNvSpPr>
            <a:spLocks noGrp="1" noChangeArrowheads="1"/>
          </p:cNvSpPr>
          <p:nvPr>
            <p:ph type="body" idx="1"/>
          </p:nvPr>
        </p:nvSpPr>
        <p:spPr/>
        <p:txBody>
          <a:bodyPr/>
          <a:lstStyle/>
          <a:p>
            <a:pPr>
              <a:lnSpc>
                <a:spcPct val="90000"/>
              </a:lnSpc>
            </a:pPr>
            <a:r>
              <a:rPr lang="en-US" dirty="0" smtClean="0"/>
              <a:t>Sign up</a:t>
            </a:r>
          </a:p>
          <a:p>
            <a:pPr>
              <a:lnSpc>
                <a:spcPct val="90000"/>
              </a:lnSpc>
            </a:pPr>
            <a:r>
              <a:rPr lang="en-US" dirty="0" smtClean="0"/>
              <a:t>Create accounts/invite users</a:t>
            </a:r>
          </a:p>
          <a:p>
            <a:pPr>
              <a:lnSpc>
                <a:spcPct val="90000"/>
              </a:lnSpc>
            </a:pPr>
            <a:r>
              <a:rPr lang="en-US" dirty="0" smtClean="0"/>
              <a:t>Set up groups</a:t>
            </a:r>
          </a:p>
          <a:p>
            <a:pPr>
              <a:lnSpc>
                <a:spcPct val="90000"/>
              </a:lnSpc>
            </a:pPr>
            <a:r>
              <a:rPr lang="en-US" dirty="0" smtClean="0"/>
              <a:t>Add content</a:t>
            </a:r>
          </a:p>
          <a:p>
            <a:pPr>
              <a:lnSpc>
                <a:spcPct val="90000"/>
              </a:lnSpc>
            </a:pPr>
            <a:r>
              <a:rPr lang="en-US" dirty="0" smtClean="0"/>
              <a:t>Start making maps</a:t>
            </a:r>
          </a:p>
          <a:p>
            <a:pPr>
              <a:lnSpc>
                <a:spcPct val="90000"/>
              </a:lnSpc>
            </a:pPr>
            <a:r>
              <a:rPr lang="en-US" dirty="0" smtClean="0"/>
              <a:t>Service credits</a:t>
            </a:r>
          </a:p>
        </p:txBody>
      </p:sp>
    </p:spTree>
  </p:cSld>
  <p:clrMapOvr>
    <a:masterClrMapping/>
  </p:clrMapOvr>
  <mc:AlternateContent xmlns:mc="http://schemas.openxmlformats.org/markup-compatibility/2006" xmlns:p14="http://schemas.microsoft.com/office/powerpoint/2010/main">
    <mc:Choice Requires="p14">
      <p:transition spd="slow" p14:dur="2000" advTm="56000"/>
    </mc:Choice>
    <mc:Fallback xmlns="">
      <p:transition spd="slow" advTm="56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7395916" cy="5001820"/>
          </a:xfrm>
          <a:prstGeom prst="rect">
            <a:avLst/>
          </a:prstGeom>
        </p:spPr>
      </p:pic>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76400" y="990600"/>
            <a:ext cx="5486400" cy="4951941"/>
          </a:xfr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5600" y="1676400"/>
            <a:ext cx="6019800" cy="4962104"/>
          </a:xfrm>
          <a:prstGeom prst="rect">
            <a:avLst/>
          </a:prstGeom>
        </p:spPr>
      </p:pic>
    </p:spTree>
    <p:extLst>
      <p:ext uri="{BB962C8B-B14F-4D97-AF65-F5344CB8AC3E}">
        <p14:creationId xmlns:p14="http://schemas.microsoft.com/office/powerpoint/2010/main" val="73169522"/>
      </p:ext>
    </p:extLst>
  </p:cSld>
  <p:clrMapOvr>
    <a:masterClrMapping/>
  </p:clrMapOvr>
  <mc:AlternateContent xmlns:mc="http://schemas.openxmlformats.org/markup-compatibility/2006" xmlns:p14="http://schemas.microsoft.com/office/powerpoint/2010/main">
    <mc:Choice Requires="p14">
      <p:transition spd="slow" p14:dur="2000" advTm="27000"/>
    </mc:Choice>
    <mc:Fallback xmlns="">
      <p:transition spd="slow" advTm="27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 the FG Covered</a:t>
            </a:r>
            <a:endParaRPr lang="en-US" dirty="0"/>
          </a:p>
        </p:txBody>
      </p:sp>
      <p:sp>
        <p:nvSpPr>
          <p:cNvPr id="164867" name="Rectangle 3"/>
          <p:cNvSpPr>
            <a:spLocks noGrp="1" noChangeArrowheads="1"/>
          </p:cNvSpPr>
          <p:nvPr>
            <p:ph type="body" idx="1"/>
          </p:nvPr>
        </p:nvSpPr>
        <p:spPr/>
        <p:txBody>
          <a:bodyPr/>
          <a:lstStyle/>
          <a:p>
            <a:r>
              <a:rPr lang="en-US" dirty="0" smtClean="0"/>
              <a:t>Setting up the account</a:t>
            </a:r>
          </a:p>
          <a:p>
            <a:r>
              <a:rPr lang="en-US" dirty="0" smtClean="0"/>
              <a:t>Adding data to the map</a:t>
            </a:r>
          </a:p>
          <a:p>
            <a:r>
              <a:rPr lang="en-US" dirty="0" smtClean="0"/>
              <a:t>Sharing content</a:t>
            </a:r>
          </a:p>
          <a:p>
            <a:r>
              <a:rPr lang="en-US" dirty="0" smtClean="0"/>
              <a:t>Collector app (golf outing)</a:t>
            </a:r>
          </a:p>
          <a:p>
            <a:r>
              <a:rPr lang="en-US" dirty="0" smtClean="0"/>
              <a:t>Operations Dashboard</a:t>
            </a:r>
          </a:p>
          <a:p>
            <a:r>
              <a:rPr lang="en-US" dirty="0" smtClean="0"/>
              <a:t>Viewing live data</a:t>
            </a:r>
          </a:p>
          <a:p>
            <a:endParaRPr lang="en-US" dirty="0" smtClean="0"/>
          </a:p>
          <a:p>
            <a:endParaRPr lang="en-US" dirty="0"/>
          </a:p>
        </p:txBody>
      </p:sp>
    </p:spTree>
    <p:extLst>
      <p:ext uri="{BB962C8B-B14F-4D97-AF65-F5344CB8AC3E}">
        <p14:creationId xmlns:p14="http://schemas.microsoft.com/office/powerpoint/2010/main" val="1427356302"/>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What’s New</a:t>
            </a:r>
            <a:endParaRPr lang="en-US" dirty="0"/>
          </a:p>
        </p:txBody>
      </p:sp>
      <p:sp>
        <p:nvSpPr>
          <p:cNvPr id="164867" name="Rectangle 3"/>
          <p:cNvSpPr>
            <a:spLocks noGrp="1" noChangeArrowheads="1"/>
          </p:cNvSpPr>
          <p:nvPr>
            <p:ph type="body" idx="1"/>
          </p:nvPr>
        </p:nvSpPr>
        <p:spPr/>
        <p:txBody>
          <a:bodyPr/>
          <a:lstStyle/>
          <a:p>
            <a:r>
              <a:rPr lang="en-US" dirty="0" smtClean="0"/>
              <a:t>Spatial analysis tools</a:t>
            </a:r>
          </a:p>
          <a:p>
            <a:pPr lvl="1"/>
            <a:r>
              <a:rPr lang="en-US" dirty="0" smtClean="0"/>
              <a:t>Summarize within</a:t>
            </a:r>
          </a:p>
          <a:p>
            <a:pPr lvl="1"/>
            <a:r>
              <a:rPr lang="en-US" dirty="0" smtClean="0"/>
              <a:t>Summarize nearby</a:t>
            </a:r>
          </a:p>
          <a:p>
            <a:pPr lvl="1"/>
            <a:r>
              <a:rPr lang="en-US" dirty="0" smtClean="0"/>
              <a:t>Drive-time areas</a:t>
            </a:r>
          </a:p>
          <a:p>
            <a:pPr lvl="1"/>
            <a:r>
              <a:rPr lang="en-US" dirty="0" smtClean="0"/>
              <a:t>Find nearest</a:t>
            </a:r>
          </a:p>
          <a:p>
            <a:pPr lvl="1"/>
            <a:r>
              <a:rPr lang="en-US" dirty="0" smtClean="0"/>
              <a:t>Merge layers</a:t>
            </a:r>
          </a:p>
          <a:p>
            <a:endParaRPr lang="en-US" dirty="0" smtClean="0"/>
          </a:p>
          <a:p>
            <a:endParaRPr lang="en-US" dirty="0"/>
          </a:p>
        </p:txBody>
      </p:sp>
    </p:spTree>
    <p:extLst>
      <p:ext uri="{BB962C8B-B14F-4D97-AF65-F5344CB8AC3E}">
        <p14:creationId xmlns:p14="http://schemas.microsoft.com/office/powerpoint/2010/main" val="2639912543"/>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What’s New</a:t>
            </a:r>
            <a:endParaRPr lang="en-US" dirty="0"/>
          </a:p>
        </p:txBody>
      </p:sp>
      <p:sp>
        <p:nvSpPr>
          <p:cNvPr id="164867" name="Rectangle 3"/>
          <p:cNvSpPr>
            <a:spLocks noGrp="1" noChangeArrowheads="1"/>
          </p:cNvSpPr>
          <p:nvPr>
            <p:ph type="body" idx="1"/>
          </p:nvPr>
        </p:nvSpPr>
        <p:spPr/>
        <p:txBody>
          <a:bodyPr/>
          <a:lstStyle/>
          <a:p>
            <a:r>
              <a:rPr lang="en-US" dirty="0" smtClean="0"/>
              <a:t>Improved imagery display</a:t>
            </a:r>
          </a:p>
          <a:p>
            <a:pPr lvl="1"/>
            <a:r>
              <a:rPr lang="en-US" dirty="0" smtClean="0"/>
              <a:t>Show tables</a:t>
            </a:r>
          </a:p>
          <a:p>
            <a:pPr lvl="1"/>
            <a:r>
              <a:rPr lang="en-US" dirty="0" smtClean="0"/>
              <a:t>Create filters</a:t>
            </a:r>
          </a:p>
          <a:p>
            <a:pPr lvl="1"/>
            <a:r>
              <a:rPr lang="en-US" dirty="0" smtClean="0"/>
              <a:t>Display legend (Server 10.2)</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77748458"/>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What’s New</a:t>
            </a:r>
            <a:endParaRPr lang="en-US" dirty="0"/>
          </a:p>
        </p:txBody>
      </p:sp>
      <p:sp>
        <p:nvSpPr>
          <p:cNvPr id="164867" name="Rectangle 3"/>
          <p:cNvSpPr>
            <a:spLocks noGrp="1" noChangeArrowheads="1"/>
          </p:cNvSpPr>
          <p:nvPr>
            <p:ph type="body" idx="1"/>
          </p:nvPr>
        </p:nvSpPr>
        <p:spPr/>
        <p:txBody>
          <a:bodyPr/>
          <a:lstStyle/>
          <a:p>
            <a:r>
              <a:rPr lang="en-US" dirty="0" smtClean="0"/>
              <a:t>New story map template</a:t>
            </a:r>
          </a:p>
          <a:p>
            <a:pPr lvl="1"/>
            <a:r>
              <a:rPr lang="en-US" dirty="0">
                <a:hlinkClick r:id="rId3"/>
              </a:rPr>
              <a:t>http://storymaps.esri.com/home</a:t>
            </a:r>
            <a:r>
              <a:rPr lang="en-US" dirty="0" smtClean="0">
                <a:hlinkClick r:id="rId3"/>
              </a:rPr>
              <a:t>/</a:t>
            </a:r>
            <a:endParaRPr lang="en-US" dirty="0" smtClean="0"/>
          </a:p>
          <a:p>
            <a:pPr lvl="1"/>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2602012875"/>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dirty="0" smtClean="0"/>
              <a:t>What’s New</a:t>
            </a:r>
            <a:endParaRPr lang="en-US" dirty="0"/>
          </a:p>
        </p:txBody>
      </p:sp>
      <p:sp>
        <p:nvSpPr>
          <p:cNvPr id="164867" name="Rectangle 3"/>
          <p:cNvSpPr>
            <a:spLocks noGrp="1" noChangeArrowheads="1"/>
          </p:cNvSpPr>
          <p:nvPr>
            <p:ph type="body" idx="1"/>
          </p:nvPr>
        </p:nvSpPr>
        <p:spPr/>
        <p:txBody>
          <a:bodyPr/>
          <a:lstStyle/>
          <a:p>
            <a:r>
              <a:rPr lang="en-US" dirty="0" smtClean="0"/>
              <a:t>Enhancements to enterprise logins</a:t>
            </a:r>
          </a:p>
          <a:p>
            <a:pPr lvl="1"/>
            <a:r>
              <a:rPr lang="en-US" dirty="0" smtClean="0"/>
              <a:t>No longer beta version</a:t>
            </a:r>
          </a:p>
          <a:p>
            <a:pPr lvl="1"/>
            <a:r>
              <a:rPr lang="en-US" dirty="0" smtClean="0"/>
              <a:t>Users with enterprise login can be invited to join organization</a:t>
            </a:r>
          </a:p>
          <a:p>
            <a:pPr lvl="1"/>
            <a:r>
              <a:rPr lang="en-US" dirty="0" smtClean="0">
                <a:hlinkClick r:id="rId3"/>
              </a:rPr>
              <a:t>Help</a:t>
            </a:r>
            <a:endParaRPr lang="en-US" dirty="0" smtClean="0"/>
          </a:p>
          <a:p>
            <a:endParaRPr lang="en-US" dirty="0" smtClean="0"/>
          </a:p>
          <a:p>
            <a:endParaRPr lang="en-US" dirty="0"/>
          </a:p>
        </p:txBody>
      </p:sp>
    </p:spTree>
    <p:extLst>
      <p:ext uri="{BB962C8B-B14F-4D97-AF65-F5344CB8AC3E}">
        <p14:creationId xmlns:p14="http://schemas.microsoft.com/office/powerpoint/2010/main" val="2602012875"/>
      </p:ext>
    </p:extLst>
  </p:cSld>
  <p:clrMapOvr>
    <a:masterClrMapping/>
  </p:clrMapOvr>
  <mc:AlternateContent xmlns:mc="http://schemas.openxmlformats.org/markup-compatibility/2006" xmlns:p14="http://schemas.microsoft.com/office/powerpoint/2010/main">
    <mc:Choice Requires="p14">
      <p:transition spd="slow" p14:dur="2000" advTm="47000"/>
    </mc:Choice>
    <mc:Fallback xmlns="">
      <p:transition spd="slow" advTm="47000"/>
    </mc:Fallback>
  </mc:AlternateContent>
  <p:timing>
    <p:tnLst>
      <p:par>
        <p:cTn id="1" dur="indefinite" restart="never" nodeType="tmRoot"/>
      </p:par>
    </p:tnLst>
  </p:timing>
</p:sld>
</file>

<file path=ppt/theme/theme1.xml><?xml version="1.0" encoding="utf-8"?>
<a:theme xmlns:a="http://schemas.openxmlformats.org/drawingml/2006/main" name="AIMSPresentationTemplate">
  <a:themeElements>
    <a:clrScheme name="AIMS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IMSPresentation1">
      <a:majorFont>
        <a:latin typeface="Microsoft Sans Serif"/>
        <a:ea typeface=""/>
        <a:cs typeface=""/>
      </a:majorFont>
      <a:minorFont>
        <a:latin typeface="MS Reference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MS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IMS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IMS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IMS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IMS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IMS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IMS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IMS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IMS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IMS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IMS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IMS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AIMSPresentationTemplate</Template>
  <TotalTime>2034</TotalTime>
  <Words>314</Words>
  <Application>Microsoft Office PowerPoint</Application>
  <PresentationFormat>On-screen Show (4:3)</PresentationFormat>
  <Paragraphs>64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AIMSPresentationTemplate</vt:lpstr>
      <vt:lpstr>ArcGIS Online Focus Group Recap</vt:lpstr>
      <vt:lpstr>What is ArcGIS Online?</vt:lpstr>
      <vt:lpstr>How does it work?</vt:lpstr>
      <vt:lpstr>PowerPoint Presentation</vt:lpstr>
      <vt:lpstr>What the FG Covered</vt:lpstr>
      <vt:lpstr>What’s New</vt:lpstr>
      <vt:lpstr>What’s New</vt:lpstr>
      <vt:lpstr>What’s New</vt:lpstr>
      <vt:lpstr>What’s New</vt:lpstr>
      <vt:lpstr>Discussion </vt:lpstr>
      <vt:lpstr>Q&amp;A</vt:lpstr>
    </vt:vector>
  </TitlesOfParts>
  <Company>Johnson County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sporter</dc:creator>
  <cp:lastModifiedBy>Baumgarden, Aaron, DTI</cp:lastModifiedBy>
  <cp:revision>29</cp:revision>
  <cp:lastPrinted>2013-08-08T12:51:50Z</cp:lastPrinted>
  <dcterms:created xsi:type="dcterms:W3CDTF">2009-02-04T17:22:31Z</dcterms:created>
  <dcterms:modified xsi:type="dcterms:W3CDTF">2013-08-08T13:20:16Z</dcterms:modified>
</cp:coreProperties>
</file>