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5" r:id="rId4"/>
    <p:sldId id="257" r:id="rId5"/>
    <p:sldId id="263" r:id="rId6"/>
    <p:sldId id="259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1" autoAdjust="0"/>
    <p:restoredTop sz="77333" autoAdjust="0"/>
  </p:normalViewPr>
  <p:slideViewPr>
    <p:cSldViewPr snapToGrid="0" snapToObjects="1">
      <p:cViewPr varScale="1">
        <p:scale>
          <a:sx n="78" d="100"/>
          <a:sy n="78" d="100"/>
        </p:scale>
        <p:origin x="11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82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05D21-162C-4163-864A-AC2780A90C69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3EA63-6507-4555-8DC0-997828B11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71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3EA63-6507-4555-8DC0-997828B11D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03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Hosting</a:t>
            </a:r>
            <a:r>
              <a:rPr lang="en-US" baseline="0" dirty="0" smtClean="0"/>
              <a:t> services in server much more economical and allows us to actually use AGO</a:t>
            </a:r>
            <a:endParaRPr lang="en-US" dirty="0" smtClean="0"/>
          </a:p>
          <a:p>
            <a:r>
              <a:rPr lang="en-US" dirty="0" smtClean="0"/>
              <a:t>3 cities, 2 school districts</a:t>
            </a:r>
            <a:r>
              <a:rPr lang="en-US" baseline="0" dirty="0" smtClean="0"/>
              <a:t> and 5 county departments (PWK </a:t>
            </a:r>
            <a:r>
              <a:rPr lang="en-US" baseline="0" smtClean="0"/>
              <a:t>probably heaviest user)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3EA63-6507-4555-8DC0-997828B11D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54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36721"/>
            <a:ext cx="2133600" cy="365125"/>
          </a:xfrm>
        </p:spPr>
        <p:txBody>
          <a:bodyPr/>
          <a:lstStyle>
            <a:lvl1pPr>
              <a:defRPr>
                <a:solidFill>
                  <a:srgbClr val="141313"/>
                </a:solidFill>
              </a:defRPr>
            </a:lvl1pPr>
          </a:lstStyle>
          <a:p>
            <a:fld id="{A4270A91-7E2B-0C40-AED7-F4FB407699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52160" y="2865437"/>
            <a:ext cx="7966048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176025" y="4518320"/>
            <a:ext cx="6342183" cy="1120479"/>
          </a:xfrm>
        </p:spPr>
        <p:txBody>
          <a:bodyPr/>
          <a:lstStyle>
            <a:lvl1pPr marL="0" indent="0" algn="ctr">
              <a:buNone/>
              <a:defRPr>
                <a:solidFill>
                  <a:srgbClr val="14131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5192713"/>
            <a:ext cx="432435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61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14131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41313"/>
                </a:solidFill>
              </a:defRPr>
            </a:lvl1pPr>
            <a:lvl2pPr>
              <a:defRPr>
                <a:solidFill>
                  <a:srgbClr val="141313"/>
                </a:solidFill>
              </a:defRPr>
            </a:lvl2pPr>
            <a:lvl3pPr>
              <a:defRPr>
                <a:solidFill>
                  <a:srgbClr val="141313"/>
                </a:solidFill>
              </a:defRPr>
            </a:lvl3pPr>
            <a:lvl4pPr>
              <a:defRPr>
                <a:solidFill>
                  <a:srgbClr val="141313"/>
                </a:solidFill>
              </a:defRPr>
            </a:lvl4pPr>
            <a:lvl5pPr>
              <a:defRPr>
                <a:solidFill>
                  <a:srgbClr val="14131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926"/>
            <a:ext cx="2133600" cy="365125"/>
          </a:xfrm>
        </p:spPr>
        <p:txBody>
          <a:bodyPr/>
          <a:lstStyle>
            <a:lvl1pPr>
              <a:defRPr>
                <a:solidFill>
                  <a:srgbClr val="141313"/>
                </a:solidFill>
              </a:defRPr>
            </a:lvl1pPr>
          </a:lstStyle>
          <a:p>
            <a:fld id="{A4270A91-7E2B-0C40-AED7-F4FB407699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5777614"/>
            <a:ext cx="11350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981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14131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141313"/>
                </a:solidFill>
              </a:defRPr>
            </a:lvl1pPr>
            <a:lvl2pPr>
              <a:defRPr sz="2400">
                <a:solidFill>
                  <a:srgbClr val="141313"/>
                </a:solidFill>
              </a:defRPr>
            </a:lvl2pPr>
            <a:lvl3pPr>
              <a:defRPr sz="2000">
                <a:solidFill>
                  <a:srgbClr val="141313"/>
                </a:solidFill>
              </a:defRPr>
            </a:lvl3pPr>
            <a:lvl4pPr>
              <a:defRPr sz="1800">
                <a:solidFill>
                  <a:srgbClr val="141313"/>
                </a:solidFill>
              </a:defRPr>
            </a:lvl4pPr>
            <a:lvl5pPr>
              <a:defRPr sz="1800">
                <a:solidFill>
                  <a:srgbClr val="14131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141313"/>
                </a:solidFill>
              </a:defRPr>
            </a:lvl1pPr>
            <a:lvl2pPr>
              <a:defRPr sz="2400">
                <a:solidFill>
                  <a:srgbClr val="141313"/>
                </a:solidFill>
              </a:defRPr>
            </a:lvl2pPr>
            <a:lvl3pPr>
              <a:defRPr sz="2000">
                <a:solidFill>
                  <a:srgbClr val="141313"/>
                </a:solidFill>
              </a:defRPr>
            </a:lvl3pPr>
            <a:lvl4pPr>
              <a:defRPr sz="1800">
                <a:solidFill>
                  <a:srgbClr val="141313"/>
                </a:solidFill>
              </a:defRPr>
            </a:lvl4pPr>
            <a:lvl5pPr>
              <a:defRPr sz="1800">
                <a:solidFill>
                  <a:srgbClr val="14131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5888038"/>
            <a:ext cx="1143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926"/>
            <a:ext cx="2133600" cy="365125"/>
          </a:xfrm>
        </p:spPr>
        <p:txBody>
          <a:bodyPr/>
          <a:lstStyle>
            <a:lvl1pPr>
              <a:defRPr>
                <a:solidFill>
                  <a:srgbClr val="141313"/>
                </a:solidFill>
              </a:defRPr>
            </a:lvl1pPr>
          </a:lstStyle>
          <a:p>
            <a:fld id="{A4270A91-7E2B-0C40-AED7-F4FB407699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5777614"/>
            <a:ext cx="11350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28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75" y="274638"/>
            <a:ext cx="7971924" cy="1143000"/>
          </a:xfrm>
        </p:spPr>
        <p:txBody>
          <a:bodyPr/>
          <a:lstStyle>
            <a:lvl1pPr>
              <a:defRPr>
                <a:solidFill>
                  <a:srgbClr val="14131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4131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141313"/>
                </a:solidFill>
              </a:defRPr>
            </a:lvl1pPr>
            <a:lvl2pPr>
              <a:defRPr sz="2000">
                <a:solidFill>
                  <a:srgbClr val="141313"/>
                </a:solidFill>
              </a:defRPr>
            </a:lvl2pPr>
            <a:lvl3pPr>
              <a:defRPr sz="1800">
                <a:solidFill>
                  <a:srgbClr val="141313"/>
                </a:solidFill>
              </a:defRPr>
            </a:lvl3pPr>
            <a:lvl4pPr>
              <a:defRPr sz="1600">
                <a:solidFill>
                  <a:srgbClr val="141313"/>
                </a:solidFill>
              </a:defRPr>
            </a:lvl4pPr>
            <a:lvl5pPr>
              <a:defRPr sz="1600">
                <a:solidFill>
                  <a:srgbClr val="14131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4131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141313"/>
                </a:solidFill>
              </a:defRPr>
            </a:lvl1pPr>
            <a:lvl2pPr>
              <a:defRPr sz="2000">
                <a:solidFill>
                  <a:srgbClr val="141313"/>
                </a:solidFill>
              </a:defRPr>
            </a:lvl2pPr>
            <a:lvl3pPr>
              <a:defRPr sz="1800">
                <a:solidFill>
                  <a:srgbClr val="141313"/>
                </a:solidFill>
              </a:defRPr>
            </a:lvl3pPr>
            <a:lvl4pPr>
              <a:defRPr sz="1600">
                <a:solidFill>
                  <a:srgbClr val="141313"/>
                </a:solidFill>
              </a:defRPr>
            </a:lvl4pPr>
            <a:lvl5pPr>
              <a:defRPr sz="1600">
                <a:solidFill>
                  <a:srgbClr val="14131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199576" y="65428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926"/>
            <a:ext cx="2133600" cy="365125"/>
          </a:xfrm>
        </p:spPr>
        <p:txBody>
          <a:bodyPr/>
          <a:lstStyle>
            <a:lvl1pPr>
              <a:defRPr>
                <a:solidFill>
                  <a:srgbClr val="141313"/>
                </a:solidFill>
              </a:defRPr>
            </a:lvl1pPr>
          </a:lstStyle>
          <a:p>
            <a:fld id="{A4270A91-7E2B-0C40-AED7-F4FB407699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5777614"/>
            <a:ext cx="11350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804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82" y="274638"/>
            <a:ext cx="7944317" cy="1143000"/>
          </a:xfrm>
        </p:spPr>
        <p:txBody>
          <a:bodyPr/>
          <a:lstStyle>
            <a:lvl1pPr>
              <a:defRPr>
                <a:solidFill>
                  <a:srgbClr val="14131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926"/>
            <a:ext cx="2133600" cy="365125"/>
          </a:xfrm>
        </p:spPr>
        <p:txBody>
          <a:bodyPr/>
          <a:lstStyle>
            <a:lvl1pPr>
              <a:defRPr>
                <a:solidFill>
                  <a:srgbClr val="141313"/>
                </a:solidFill>
              </a:defRPr>
            </a:lvl1pPr>
          </a:lstStyle>
          <a:p>
            <a:fld id="{A4270A91-7E2B-0C40-AED7-F4FB407699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5777614"/>
            <a:ext cx="11350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698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14131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141313"/>
                </a:solidFill>
              </a:defRPr>
            </a:lvl1pPr>
            <a:lvl2pPr>
              <a:defRPr sz="2800">
                <a:solidFill>
                  <a:srgbClr val="141313"/>
                </a:solidFill>
              </a:defRPr>
            </a:lvl2pPr>
            <a:lvl3pPr>
              <a:defRPr sz="2400">
                <a:solidFill>
                  <a:srgbClr val="141313"/>
                </a:solidFill>
              </a:defRPr>
            </a:lvl3pPr>
            <a:lvl4pPr>
              <a:defRPr sz="2000">
                <a:solidFill>
                  <a:srgbClr val="141313"/>
                </a:solidFill>
              </a:defRPr>
            </a:lvl4pPr>
            <a:lvl5pPr>
              <a:defRPr sz="2000">
                <a:solidFill>
                  <a:srgbClr val="14131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14131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926"/>
            <a:ext cx="2133600" cy="365125"/>
          </a:xfrm>
        </p:spPr>
        <p:txBody>
          <a:bodyPr/>
          <a:lstStyle>
            <a:lvl1pPr>
              <a:defRPr>
                <a:solidFill>
                  <a:srgbClr val="141313"/>
                </a:solidFill>
              </a:defRPr>
            </a:lvl1pPr>
          </a:lstStyle>
          <a:p>
            <a:fld id="{A4270A91-7E2B-0C40-AED7-F4FB407699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5777614"/>
            <a:ext cx="11350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8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14131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14131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926"/>
            <a:ext cx="2133600" cy="365125"/>
          </a:xfrm>
        </p:spPr>
        <p:txBody>
          <a:bodyPr/>
          <a:lstStyle>
            <a:lvl1pPr>
              <a:defRPr>
                <a:solidFill>
                  <a:srgbClr val="141313"/>
                </a:solidFill>
              </a:defRPr>
            </a:lvl1pPr>
          </a:lstStyle>
          <a:p>
            <a:fld id="{A4270A91-7E2B-0C40-AED7-F4FB407699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5777614"/>
            <a:ext cx="11350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34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926"/>
            <a:ext cx="2133600" cy="365125"/>
          </a:xfrm>
        </p:spPr>
        <p:txBody>
          <a:bodyPr/>
          <a:lstStyle>
            <a:lvl1pPr>
              <a:defRPr>
                <a:solidFill>
                  <a:srgbClr val="141313"/>
                </a:solidFill>
              </a:defRPr>
            </a:lvl1pPr>
          </a:lstStyle>
          <a:p>
            <a:fld id="{A4270A91-7E2B-0C40-AED7-F4FB407699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5777614"/>
            <a:ext cx="11350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47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926"/>
            <a:ext cx="2133600" cy="365125"/>
          </a:xfrm>
        </p:spPr>
        <p:txBody>
          <a:bodyPr/>
          <a:lstStyle>
            <a:lvl1pPr>
              <a:defRPr>
                <a:solidFill>
                  <a:srgbClr val="141313"/>
                </a:solidFill>
              </a:defRPr>
            </a:lvl1pPr>
          </a:lstStyle>
          <a:p>
            <a:fld id="{A4270A91-7E2B-0C40-AED7-F4FB407699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93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70A91-7E2B-0C40-AED7-F4FB4076990D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1925"/>
            <a:ext cx="9144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09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5" r:id="rId8"/>
    <p:sldLayoutId id="2147483658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entinel.esa.int/web/sentinel/hom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lanet.com/products/#satellite-imager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o.nearmap.com/pric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865437"/>
            <a:ext cx="7772400" cy="1470025"/>
          </a:xfrm>
        </p:spPr>
        <p:txBody>
          <a:bodyPr/>
          <a:lstStyle/>
          <a:p>
            <a:r>
              <a:rPr lang="en-US" dirty="0" smtClean="0"/>
              <a:t>Satellite Imagery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801817" y="4518320"/>
            <a:ext cx="6342183" cy="112047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42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there a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frequent updates than </a:t>
            </a:r>
            <a:r>
              <a:rPr lang="en-US" dirty="0" err="1" smtClean="0"/>
              <a:t>ortho</a:t>
            </a:r>
            <a:r>
              <a:rPr lang="en-US" dirty="0" smtClean="0"/>
              <a:t> project</a:t>
            </a:r>
          </a:p>
          <a:p>
            <a:r>
              <a:rPr lang="en-US" dirty="0" smtClean="0"/>
              <a:t>Lower spatial resolution</a:t>
            </a:r>
          </a:p>
          <a:p>
            <a:r>
              <a:rPr lang="en-US" dirty="0" smtClean="0"/>
              <a:t>Historical imagery available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Some services cloud hosted</a:t>
            </a:r>
          </a:p>
          <a:p>
            <a:r>
              <a:rPr lang="en-US" dirty="0" smtClean="0"/>
              <a:t>May not share access between organizations</a:t>
            </a:r>
          </a:p>
        </p:txBody>
      </p:sp>
    </p:spTree>
    <p:extLst>
      <p:ext uri="{BB962C8B-B14F-4D97-AF65-F5344CB8AC3E}">
        <p14:creationId xmlns:p14="http://schemas.microsoft.com/office/powerpoint/2010/main" val="352636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hlinkClick r:id="rId2"/>
              </a:rPr>
              <a:t>https</a:t>
            </a:r>
            <a:r>
              <a:rPr lang="en-US" sz="2800" dirty="0">
                <a:hlinkClick r:id="rId2"/>
              </a:rPr>
              <a:t>://</a:t>
            </a:r>
            <a:r>
              <a:rPr lang="en-US" sz="2800" dirty="0" smtClean="0">
                <a:hlinkClick r:id="rId2"/>
              </a:rPr>
              <a:t>sentinel.esa.int/web/sentinel/home</a:t>
            </a:r>
            <a:endParaRPr lang="en-US" sz="2800" dirty="0" smtClean="0"/>
          </a:p>
          <a:p>
            <a:r>
              <a:rPr lang="en-US" dirty="0" smtClean="0"/>
              <a:t>10-30 meter resolution</a:t>
            </a:r>
          </a:p>
          <a:p>
            <a:r>
              <a:rPr lang="en-US" dirty="0" smtClean="0"/>
              <a:t>Free data online – available in AIMS- </a:t>
            </a:r>
            <a:r>
              <a:rPr lang="en-US" dirty="0" err="1" smtClean="0"/>
              <a:t>AddData</a:t>
            </a:r>
            <a:r>
              <a:rPr lang="en-US" dirty="0" smtClean="0"/>
              <a:t> button</a:t>
            </a:r>
          </a:p>
          <a:p>
            <a:r>
              <a:rPr lang="en-US" dirty="0" smtClean="0"/>
              <a:t>How much history is avail – what do we have?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26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https://www.planet.com/products/#</a:t>
            </a:r>
            <a:r>
              <a:rPr lang="en-US" dirty="0" smtClean="0">
                <a:hlinkClick r:id="rId2"/>
              </a:rPr>
              <a:t>satellite-imagery</a:t>
            </a:r>
            <a:endParaRPr lang="en-US" dirty="0" smtClean="0"/>
          </a:p>
          <a:p>
            <a:r>
              <a:rPr lang="en-US" dirty="0" smtClean="0"/>
              <a:t>Next day imagery release</a:t>
            </a:r>
          </a:p>
          <a:p>
            <a:r>
              <a:rPr lang="en-US" dirty="0" smtClean="0"/>
              <a:t>2 week revisit frequency</a:t>
            </a:r>
          </a:p>
          <a:p>
            <a:pPr lvl="1"/>
            <a:r>
              <a:rPr lang="en-US" dirty="0" smtClean="0"/>
              <a:t>Goal in 2017, to update planet every day</a:t>
            </a:r>
          </a:p>
          <a:p>
            <a:r>
              <a:rPr lang="en-US" dirty="0" smtClean="0"/>
              <a:t>Resolution </a:t>
            </a:r>
          </a:p>
          <a:p>
            <a:pPr lvl="1"/>
            <a:r>
              <a:rPr lang="en-US" dirty="0" smtClean="0"/>
              <a:t>3.7M (12’) 3-band RGB, NIR option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12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Planet.com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Platform</a:t>
            </a:r>
          </a:p>
          <a:p>
            <a:pPr lvl="1"/>
            <a:r>
              <a:rPr lang="en-US" dirty="0" err="1"/>
              <a:t>RapidEye</a:t>
            </a:r>
            <a:endParaRPr lang="en-US" dirty="0"/>
          </a:p>
          <a:p>
            <a:pPr lvl="1"/>
            <a:r>
              <a:rPr lang="en-US" dirty="0" err="1"/>
              <a:t>PlanetScope</a:t>
            </a:r>
            <a:endParaRPr lang="en-US" dirty="0"/>
          </a:p>
          <a:p>
            <a:r>
              <a:rPr lang="en-US" dirty="0" smtClean="0"/>
              <a:t>Ortho-rectified </a:t>
            </a:r>
            <a:r>
              <a:rPr lang="en-US" dirty="0" err="1" smtClean="0"/>
              <a:t>GeoTiff</a:t>
            </a:r>
            <a:r>
              <a:rPr lang="en-US" dirty="0" smtClean="0"/>
              <a:t> download</a:t>
            </a:r>
          </a:p>
          <a:p>
            <a:r>
              <a:rPr lang="en-US" dirty="0" smtClean="0"/>
              <a:t>Cost for </a:t>
            </a:r>
            <a:r>
              <a:rPr lang="en-US" dirty="0" err="1" smtClean="0"/>
              <a:t>JoCo</a:t>
            </a:r>
            <a:r>
              <a:rPr lang="en-US" dirty="0" smtClean="0"/>
              <a:t> ~ $12,000/</a:t>
            </a:r>
            <a:r>
              <a:rPr lang="en-US" dirty="0" err="1" smtClean="0"/>
              <a:t>yr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63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NearMap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Cloud hosted</a:t>
            </a:r>
          </a:p>
          <a:p>
            <a:r>
              <a:rPr lang="en-US" dirty="0" smtClean="0"/>
              <a:t>2.8-inch </a:t>
            </a:r>
            <a:r>
              <a:rPr lang="en-US" dirty="0"/>
              <a:t>orthogonal imagery</a:t>
            </a:r>
            <a:endParaRPr lang="en-US" dirty="0" smtClean="0"/>
          </a:p>
          <a:p>
            <a:r>
              <a:rPr lang="en-US" dirty="0"/>
              <a:t>Basic $999/</a:t>
            </a:r>
            <a:r>
              <a:rPr lang="en-US" dirty="0" err="1"/>
              <a:t>mo</a:t>
            </a:r>
            <a:r>
              <a:rPr lang="en-US" dirty="0"/>
              <a:t>  and 250 MB</a:t>
            </a:r>
          </a:p>
          <a:p>
            <a:r>
              <a:rPr lang="en-US" dirty="0" smtClean="0"/>
              <a:t>Plans have ceiling on monthly MB usage</a:t>
            </a: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go.nearmap.com/pricing</a:t>
            </a:r>
            <a:endParaRPr lang="en-US" dirty="0" smtClean="0"/>
          </a:p>
          <a:p>
            <a:r>
              <a:rPr lang="en-US" dirty="0" smtClean="0"/>
              <a:t>Integrated ArcGIS toolbar</a:t>
            </a:r>
          </a:p>
        </p:txBody>
      </p:sp>
    </p:spTree>
    <p:extLst>
      <p:ext uri="{BB962C8B-B14F-4D97-AF65-F5344CB8AC3E}">
        <p14:creationId xmlns:p14="http://schemas.microsoft.com/office/powerpoint/2010/main" val="95264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NearMap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6 month imagery.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21 September 2016</a:t>
            </a:r>
            <a:br>
              <a:rPr lang="en-US" dirty="0"/>
            </a:br>
            <a:r>
              <a:rPr lang="en-US" dirty="0"/>
              <a:t>26 February 2016</a:t>
            </a:r>
            <a:br>
              <a:rPr lang="en-US" dirty="0"/>
            </a:br>
            <a:r>
              <a:rPr lang="en-US" dirty="0"/>
              <a:t>9 October 2015</a:t>
            </a:r>
            <a:br>
              <a:rPr lang="en-US" dirty="0"/>
            </a:br>
            <a:r>
              <a:rPr lang="en-US" dirty="0"/>
              <a:t>9 April 2015</a:t>
            </a:r>
            <a:br>
              <a:rPr lang="en-US" dirty="0"/>
            </a:br>
            <a:r>
              <a:rPr lang="en-US" dirty="0"/>
              <a:t>24 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59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part of AIMS Ortho product is MOST valuable to our Coordinators?</a:t>
            </a:r>
          </a:p>
          <a:p>
            <a:r>
              <a:rPr lang="en-US" dirty="0" smtClean="0"/>
              <a:t>What would make online or satellite imagery valuable?</a:t>
            </a:r>
            <a:endParaRPr lang="en-US" dirty="0" smtClean="0"/>
          </a:p>
          <a:p>
            <a:pPr lvl="1"/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Frequency</a:t>
            </a:r>
          </a:p>
          <a:p>
            <a:pPr lvl="1"/>
            <a:r>
              <a:rPr lang="en-US" dirty="0" smtClean="0"/>
              <a:t>Resolution</a:t>
            </a:r>
          </a:p>
          <a:p>
            <a:pPr lvl="1"/>
            <a:r>
              <a:rPr lang="en-US" dirty="0" smtClean="0"/>
              <a:t>Accuracy Control</a:t>
            </a:r>
          </a:p>
          <a:p>
            <a:pPr lvl="1"/>
            <a:r>
              <a:rPr lang="en-US" dirty="0" smtClean="0"/>
              <a:t>Image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57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yWithNumbers">
  <a:themeElements>
    <a:clrScheme name="JoCo3">
      <a:dk1>
        <a:sysClr val="windowText" lastClr="000000"/>
      </a:dk1>
      <a:lt1>
        <a:srgbClr val="141313"/>
      </a:lt1>
      <a:dk2>
        <a:srgbClr val="000000"/>
      </a:dk2>
      <a:lt2>
        <a:srgbClr val="141313"/>
      </a:lt2>
      <a:accent1>
        <a:srgbClr val="121212"/>
      </a:accent1>
      <a:accent2>
        <a:srgbClr val="100F0F"/>
      </a:accent2>
      <a:accent3>
        <a:srgbClr val="0B0A0B"/>
      </a:accent3>
      <a:accent4>
        <a:srgbClr val="141313"/>
      </a:accent4>
      <a:accent5>
        <a:srgbClr val="141313"/>
      </a:accent5>
      <a:accent6>
        <a:srgbClr val="141313"/>
      </a:accent6>
      <a:hlink>
        <a:srgbClr val="141313"/>
      </a:hlink>
      <a:folHlink>
        <a:srgbClr val="141313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WhiteWithNumbers</Template>
  <TotalTime>1990</TotalTime>
  <Words>198</Words>
  <Application>Microsoft Office PowerPoint</Application>
  <PresentationFormat>On-screen Show (4:3)</PresentationFormat>
  <Paragraphs>48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Trebuchet MS</vt:lpstr>
      <vt:lpstr>GreyWithNumbers</vt:lpstr>
      <vt:lpstr>Satellite Imagery</vt:lpstr>
      <vt:lpstr>Is there a need?</vt:lpstr>
      <vt:lpstr>Sentinel</vt:lpstr>
      <vt:lpstr>Planet.com</vt:lpstr>
      <vt:lpstr>Planet.com</vt:lpstr>
      <vt:lpstr>NearMap</vt:lpstr>
      <vt:lpstr>NearMap</vt:lpstr>
      <vt:lpstr>Discussion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ArcGIS Online</dc:title>
  <dc:creator>Baumgarden, Aaron, DTI</dc:creator>
  <cp:lastModifiedBy>Smith, Travis, DTI</cp:lastModifiedBy>
  <cp:revision>38</cp:revision>
  <dcterms:created xsi:type="dcterms:W3CDTF">2016-10-12T21:25:51Z</dcterms:created>
  <dcterms:modified xsi:type="dcterms:W3CDTF">2017-01-10T22:13:54Z</dcterms:modified>
</cp:coreProperties>
</file>