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2" r:id="rId25"/>
    <p:sldId id="278" r:id="rId26"/>
    <p:sldId id="279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96" d="100"/>
          <a:sy n="96" d="100"/>
        </p:scale>
        <p:origin x="-96" y="-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1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30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17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18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34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1284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15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6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96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335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27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40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5932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48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8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25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9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68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738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037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866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00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maps1.arcgisonline.com/ArcGIS/rest/services/NGA_US_National_Grid/MapServer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\\admsaimdsv01\aimsusers\keshaw\Emmitsburg\Social%20Media%20News%20at%206.wmv" TargetMode="External"/><Relationship Id="rId2" Type="http://schemas.openxmlformats.org/officeDocument/2006/relationships/hyperlink" Target="file:///\\admsaimdsv01\aimsusers\keshaw\Emmitsburg\AprilsFury.wmv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\\admsaimdsv01\aimsusers\keshaw\Emmitsburg\Trunk%20Monkey.wmv" TargetMode="External"/><Relationship Id="rId2" Type="http://schemas.openxmlformats.org/officeDocument/2006/relationships/hyperlink" Target="file:///\\admsaimdsv01\aimsusers\keshaw\Emmitsburg\fishing.m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Emmitsburg</a:t>
            </a:r>
            <a:r>
              <a:rPr lang="en-US" dirty="0" smtClean="0"/>
              <a:t> </a:t>
            </a:r>
            <a:r>
              <a:rPr lang="en-US" dirty="0" err="1" smtClean="0"/>
              <a:t>ReCap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Our trip to IEMC</a:t>
            </a:r>
          </a:p>
          <a:p>
            <a:r>
              <a:rPr lang="en-US" sz="2400" i="1" dirty="0" smtClean="0"/>
              <a:t>Integrated Emergency Management Course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0575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USNG uses a string of up to 15 characters to describe a precise location.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USNG coordinate is divided into three components and is read like this: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first three characters are a combination of two numbers and a letter representing a Grid Zone Designation (GZD);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next two alphabetical characters represent a 100,000 meter (100 kilometers or 100K) square;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remaining portion is entirely numeric and will always have an even number of digits. This portion is based on standard X and Y (Easting and Northing) coordinates of the UTM coordinate system, which is in meters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38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15S – Grid Zone Designation</a:t>
            </a:r>
          </a:p>
          <a:p>
            <a:r>
              <a:rPr lang="en-US" dirty="0" smtClean="0"/>
              <a:t>UD – 100,000m Designation</a:t>
            </a:r>
          </a:p>
          <a:p>
            <a:r>
              <a:rPr lang="en-US" dirty="0" smtClean="0"/>
              <a:t>42130 – read from left of origin</a:t>
            </a:r>
          </a:p>
          <a:p>
            <a:r>
              <a:rPr lang="en-US" dirty="0" smtClean="0"/>
              <a:t>05192 – read from bottom of origin</a:t>
            </a:r>
          </a:p>
          <a:p>
            <a:r>
              <a:rPr lang="en-US" dirty="0" smtClean="0"/>
              <a:t>15S UD 42130 05192 – 1m designation for the Admin Building</a:t>
            </a:r>
          </a:p>
        </p:txBody>
      </p:sp>
    </p:spTree>
    <p:extLst>
      <p:ext uri="{BB962C8B-B14F-4D97-AF65-F5344CB8AC3E}">
        <p14:creationId xmlns:p14="http://schemas.microsoft.com/office/powerpoint/2010/main" val="2826209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did I get that?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ArcMap</a:t>
            </a:r>
            <a:r>
              <a:rPr lang="en-US" dirty="0" smtClean="0"/>
              <a:t> of course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539" y="1270702"/>
            <a:ext cx="4611757" cy="49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06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see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ESRI Map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132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we do with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it to point feature classes as an attribute?</a:t>
            </a:r>
          </a:p>
          <a:p>
            <a:r>
              <a:rPr lang="en-US" dirty="0" smtClean="0"/>
              <a:t>Add the grid to our maps?</a:t>
            </a:r>
          </a:p>
          <a:p>
            <a:r>
              <a:rPr lang="en-US" dirty="0" smtClean="0"/>
              <a:t>Produce </a:t>
            </a:r>
            <a:r>
              <a:rPr lang="en-US" dirty="0" err="1" smtClean="0"/>
              <a:t>mapbooks</a:t>
            </a:r>
            <a:r>
              <a:rPr lang="en-US" dirty="0" smtClean="0"/>
              <a:t> based off of the grid?</a:t>
            </a:r>
          </a:p>
          <a:p>
            <a:r>
              <a:rPr lang="en-US" dirty="0" smtClean="0"/>
              <a:t>Anything?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314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20" y="109331"/>
            <a:ext cx="8842515" cy="663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449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44" y="99393"/>
            <a:ext cx="8905461" cy="667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493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27" y="69574"/>
            <a:ext cx="8931965" cy="669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507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49" y="89454"/>
            <a:ext cx="8892209" cy="666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711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297" y="69575"/>
            <a:ext cx="8931967" cy="669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43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40"/>
            <a:ext cx="10972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was it?</a:t>
            </a:r>
          </a:p>
          <a:p>
            <a:pPr lvl="1"/>
            <a:r>
              <a:rPr lang="en-US" dirty="0" smtClean="0"/>
              <a:t>A 4 day training course offered by FEMA to test the validity of the county Emergency Management plan.</a:t>
            </a:r>
          </a:p>
          <a:p>
            <a:r>
              <a:rPr lang="en-US" dirty="0" smtClean="0"/>
              <a:t>Who was there?</a:t>
            </a:r>
          </a:p>
          <a:p>
            <a:pPr lvl="1"/>
            <a:r>
              <a:rPr lang="en-US" dirty="0" smtClean="0"/>
              <a:t>73 people from</a:t>
            </a:r>
          </a:p>
          <a:p>
            <a:pPr lvl="2"/>
            <a:r>
              <a:rPr lang="en-US" dirty="0" smtClean="0"/>
              <a:t>21 County Departments</a:t>
            </a:r>
          </a:p>
          <a:p>
            <a:pPr lvl="2"/>
            <a:r>
              <a:rPr lang="en-US" dirty="0" smtClean="0"/>
              <a:t>18 Cities</a:t>
            </a:r>
          </a:p>
          <a:p>
            <a:pPr lvl="2"/>
            <a:r>
              <a:rPr lang="en-US" dirty="0" smtClean="0"/>
              <a:t>13 Other entities</a:t>
            </a:r>
          </a:p>
          <a:p>
            <a:r>
              <a:rPr lang="en-US" dirty="0" smtClean="0"/>
              <a:t>What did we cover?</a:t>
            </a:r>
          </a:p>
          <a:p>
            <a:r>
              <a:rPr lang="en-US" dirty="0" smtClean="0"/>
              <a:t>What GIS specific problems did I see?</a:t>
            </a:r>
          </a:p>
          <a:p>
            <a:r>
              <a:rPr lang="en-US" dirty="0" smtClean="0"/>
              <a:t>How can we improve in the GIS realm?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0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39" y="99394"/>
            <a:ext cx="8806071" cy="660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529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27" y="119271"/>
            <a:ext cx="8759687" cy="656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740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51" y="99392"/>
            <a:ext cx="8799444" cy="65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983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71" y="79513"/>
            <a:ext cx="8865704" cy="664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021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11" y="119270"/>
            <a:ext cx="8825948" cy="661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327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39" y="119272"/>
            <a:ext cx="8756375" cy="656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96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04" y="99391"/>
            <a:ext cx="8865704" cy="664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63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73" y="79516"/>
            <a:ext cx="8918713" cy="668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682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7957" y="1219203"/>
            <a:ext cx="9448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400" b="1" i="1" dirty="0" smtClean="0">
                <a:solidFill>
                  <a:srgbClr val="FFFFFF"/>
                </a:solidFill>
              </a:rPr>
              <a:t>Find yourself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400" b="1" i="1" dirty="0">
                <a:solidFill>
                  <a:srgbClr val="FFFFFF"/>
                </a:solidFill>
              </a:rPr>
              <a:t>w</a:t>
            </a:r>
            <a:r>
              <a:rPr lang="en-US" sz="6400" b="1" i="1" dirty="0" smtClean="0">
                <a:solidFill>
                  <a:srgbClr val="FFFFFF"/>
                </a:solidFill>
              </a:rPr>
              <a:t>ith Geolocation</a:t>
            </a:r>
          </a:p>
        </p:txBody>
      </p:sp>
    </p:spTree>
    <p:extLst>
      <p:ext uri="{BB962C8B-B14F-4D97-AF65-F5344CB8AC3E}">
        <p14:creationId xmlns:p14="http://schemas.microsoft.com/office/powerpoint/2010/main" val="270480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W3C Geolocation API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219203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500" dirty="0" smtClean="0">
                <a:solidFill>
                  <a:srgbClr val="FFFFFF"/>
                </a:solidFill>
              </a:rPr>
              <a:t>Specification for obtaining device location in a web browser - not really HTML5</a:t>
            </a:r>
          </a:p>
          <a:p>
            <a:pPr lvl="5"/>
            <a:endParaRPr lang="en-US" sz="1300" dirty="0" smtClean="0">
              <a:solidFill>
                <a:srgbClr val="FFFFFF"/>
              </a:solidFill>
            </a:endParaRPr>
          </a:p>
          <a:p>
            <a:r>
              <a:rPr lang="en-US" sz="2500" dirty="0" smtClean="0">
                <a:solidFill>
                  <a:srgbClr val="FFFFFF"/>
                </a:solidFill>
              </a:rPr>
              <a:t>Why important?...</a:t>
            </a:r>
          </a:p>
          <a:p>
            <a:pPr lvl="1"/>
            <a:r>
              <a:rPr lang="en-US" sz="2100" dirty="0" smtClean="0">
                <a:solidFill>
                  <a:srgbClr val="FFFFFF"/>
                </a:solidFill>
              </a:rPr>
              <a:t> In a browser</a:t>
            </a:r>
          </a:p>
          <a:p>
            <a:pPr lvl="2"/>
            <a:r>
              <a:rPr lang="en-US" sz="1600" dirty="0" smtClean="0">
                <a:solidFill>
                  <a:srgbClr val="FFFFFF"/>
                </a:solidFill>
              </a:rPr>
              <a:t>Microsoft </a:t>
            </a:r>
            <a:r>
              <a:rPr lang="en-US" sz="1600" dirty="0">
                <a:solidFill>
                  <a:srgbClr val="FFFFFF"/>
                </a:solidFill>
              </a:rPr>
              <a:t>Internet Explorer 9.0 and up</a:t>
            </a:r>
          </a:p>
          <a:p>
            <a:pPr lvl="2"/>
            <a:r>
              <a:rPr lang="en-US" sz="1600" dirty="0">
                <a:solidFill>
                  <a:srgbClr val="FFFFFF"/>
                </a:solidFill>
              </a:rPr>
              <a:t>Mozilla Firefox 3.5 and up</a:t>
            </a:r>
          </a:p>
          <a:p>
            <a:pPr lvl="2"/>
            <a:r>
              <a:rPr lang="en-US" sz="1600" dirty="0">
                <a:solidFill>
                  <a:srgbClr val="FFFFFF"/>
                </a:solidFill>
              </a:rPr>
              <a:t>Apple Safari 5.0 and up</a:t>
            </a:r>
          </a:p>
          <a:p>
            <a:pPr lvl="2"/>
            <a:r>
              <a:rPr lang="en-US" sz="1600" dirty="0">
                <a:solidFill>
                  <a:srgbClr val="FFFFFF"/>
                </a:solidFill>
              </a:rPr>
              <a:t>Google Chrome 5.0 and up</a:t>
            </a:r>
          </a:p>
          <a:p>
            <a:pPr lvl="2"/>
            <a:r>
              <a:rPr lang="en-US" sz="1600" dirty="0">
                <a:solidFill>
                  <a:srgbClr val="FFFFFF"/>
                </a:solidFill>
              </a:rPr>
              <a:t>Opera 10.6 and up</a:t>
            </a:r>
          </a:p>
          <a:p>
            <a:pPr lvl="2"/>
            <a:r>
              <a:rPr lang="en-US" sz="1600" dirty="0">
                <a:solidFill>
                  <a:srgbClr val="FFFFFF"/>
                </a:solidFill>
              </a:rPr>
              <a:t>iPhone 3.0 and up</a:t>
            </a:r>
          </a:p>
          <a:p>
            <a:pPr lvl="2"/>
            <a:r>
              <a:rPr lang="en-US" sz="1600" dirty="0">
                <a:solidFill>
                  <a:srgbClr val="FFFFFF"/>
                </a:solidFill>
              </a:rPr>
              <a:t>Android 2.0 and </a:t>
            </a:r>
            <a:r>
              <a:rPr lang="en-US" sz="1600" dirty="0" smtClean="0">
                <a:solidFill>
                  <a:srgbClr val="FFFFFF"/>
                </a:solidFill>
              </a:rPr>
              <a:t>up</a:t>
            </a:r>
            <a:br>
              <a:rPr lang="en-US" sz="1600" dirty="0" smtClean="0">
                <a:solidFill>
                  <a:srgbClr val="FFFFFF"/>
                </a:solidFill>
              </a:rPr>
            </a:br>
            <a:endParaRPr lang="en-US" sz="1600" dirty="0" smtClean="0">
              <a:solidFill>
                <a:srgbClr val="FFFFFF"/>
              </a:solidFill>
            </a:endParaRP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Incredibly simple</a:t>
            </a:r>
            <a:endParaRPr lang="en-US" sz="2000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we cover?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National Weather Service</a:t>
            </a:r>
          </a:p>
          <a:p>
            <a:r>
              <a:rPr lang="en-US" dirty="0" smtClean="0"/>
              <a:t>Emergency Management Practices</a:t>
            </a:r>
          </a:p>
          <a:p>
            <a:r>
              <a:rPr lang="en-US" dirty="0" smtClean="0"/>
              <a:t>The State’s Role</a:t>
            </a:r>
          </a:p>
          <a:p>
            <a:r>
              <a:rPr lang="en-US" dirty="0" smtClean="0"/>
              <a:t>Public Policy</a:t>
            </a:r>
          </a:p>
          <a:p>
            <a:r>
              <a:rPr lang="en-US" dirty="0" smtClean="0"/>
              <a:t>ICS application</a:t>
            </a:r>
          </a:p>
          <a:p>
            <a:r>
              <a:rPr lang="en-US" dirty="0" smtClean="0"/>
              <a:t>Public Safety Agencies</a:t>
            </a:r>
          </a:p>
          <a:p>
            <a:r>
              <a:rPr lang="en-US" dirty="0" smtClean="0"/>
              <a:t>Situational Awareness</a:t>
            </a:r>
          </a:p>
          <a:p>
            <a:r>
              <a:rPr lang="en-US" dirty="0" smtClean="0"/>
              <a:t>Public Information</a:t>
            </a:r>
          </a:p>
          <a:p>
            <a:r>
              <a:rPr lang="en-US" dirty="0"/>
              <a:t>Stress </a:t>
            </a:r>
            <a:r>
              <a:rPr lang="en-US" dirty="0" smtClean="0"/>
              <a:t>Management</a:t>
            </a:r>
          </a:p>
          <a:p>
            <a:r>
              <a:rPr lang="en-US" dirty="0" smtClean="0"/>
              <a:t>Public Works</a:t>
            </a:r>
          </a:p>
          <a:p>
            <a:r>
              <a:rPr lang="en-US" dirty="0" smtClean="0"/>
              <a:t>Short-Long Term Recovery</a:t>
            </a:r>
          </a:p>
          <a:p>
            <a:r>
              <a:rPr lang="en-US" dirty="0" smtClean="0"/>
              <a:t>Community Services</a:t>
            </a:r>
          </a:p>
          <a:p>
            <a:r>
              <a:rPr lang="en-US" dirty="0" smtClean="0"/>
              <a:t>Federal Assistance Programs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Some Highlights</a:t>
            </a:r>
          </a:p>
          <a:p>
            <a:pPr lvl="1"/>
            <a:r>
              <a:rPr lang="en-US" dirty="0" smtClean="0"/>
              <a:t>NWS is broken</a:t>
            </a:r>
          </a:p>
          <a:p>
            <a:pPr lvl="1"/>
            <a:r>
              <a:rPr lang="en-US" dirty="0" smtClean="0">
                <a:hlinkClick r:id="rId2" action="ppaction://hlinkfile"/>
              </a:rPr>
              <a:t>This is REAL</a:t>
            </a:r>
            <a:endParaRPr lang="en-US" dirty="0" smtClean="0"/>
          </a:p>
          <a:p>
            <a:pPr lvl="1"/>
            <a:r>
              <a:rPr lang="en-US" dirty="0" smtClean="0"/>
              <a:t>75%/25%</a:t>
            </a:r>
          </a:p>
          <a:p>
            <a:pPr lvl="1"/>
            <a:r>
              <a:rPr lang="en-US" dirty="0" smtClean="0"/>
              <a:t>Protective Diamond</a:t>
            </a:r>
          </a:p>
          <a:p>
            <a:pPr lvl="1"/>
            <a:r>
              <a:rPr lang="en-US" dirty="0" smtClean="0">
                <a:hlinkClick r:id="rId3" action="ppaction://hlinkfile"/>
              </a:rPr>
              <a:t>Social Media creates news</a:t>
            </a:r>
            <a:endParaRPr lang="en-US" dirty="0" smtClean="0"/>
          </a:p>
          <a:p>
            <a:pPr lvl="1"/>
            <a:r>
              <a:rPr lang="en-US" dirty="0" smtClean="0"/>
              <a:t>50% PTSD</a:t>
            </a:r>
          </a:p>
          <a:p>
            <a:pPr lvl="1"/>
            <a:r>
              <a:rPr lang="en-US" dirty="0" smtClean="0"/>
              <a:t>DPW is an emergency service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5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  <p:bldP spid="4" grpId="1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How Geolocation works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Four ways to get a location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IP Geolocation – city accuracy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Wi-Fi Positioning – wireless radio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Cell </a:t>
            </a:r>
            <a:r>
              <a:rPr lang="en-US" dirty="0">
                <a:solidFill>
                  <a:srgbClr val="FFFFFF"/>
                </a:solidFill>
              </a:rPr>
              <a:t>Tower </a:t>
            </a:r>
            <a:r>
              <a:rPr lang="en-US" dirty="0" smtClean="0">
                <a:solidFill>
                  <a:srgbClr val="FFFFFF"/>
                </a:solidFill>
              </a:rPr>
              <a:t>Triangulation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GPS</a:t>
            </a: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Each </a:t>
            </a:r>
            <a:r>
              <a:rPr lang="en-US" dirty="0">
                <a:solidFill>
                  <a:srgbClr val="FFFFFF"/>
                </a:solidFill>
              </a:rPr>
              <a:t>technology adds a level of certainty to W3C geolocation.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0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How Geolocation works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11200" y="1219200"/>
            <a:ext cx="109728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3 Methods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getCurrentPosition()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76800" y="2286000"/>
            <a:ext cx="4064000" cy="1905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Parameters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successCallback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errorCallback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options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EnableHighAccuracy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Timeout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maximumAge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11200" y="4953000"/>
            <a:ext cx="10972800" cy="1295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1"/>
            <a:r>
              <a:rPr lang="en-US" dirty="0" smtClean="0">
                <a:solidFill>
                  <a:srgbClr val="FFFFFF"/>
                </a:solidFill>
              </a:rPr>
              <a:t>watchPosition()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clearWatch()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908800" y="2362200"/>
            <a:ext cx="4470400" cy="1905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Return – Position object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Latitude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Longitude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Altitude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Accuracy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altitudeAccuracy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Heading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speed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3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olocation_IM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5778"/>
            <a:ext cx="12192000" cy="58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1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cServices_geoloca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8400" y="1219200"/>
            <a:ext cx="4775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eolocation_Offender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6300" y="0"/>
            <a:ext cx="535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How Geolocation really works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navigator.geolocation.getCurrentPosition(successCallback);</a:t>
            </a:r>
          </a:p>
          <a:p>
            <a:pPr marL="0" indent="0">
              <a:buFontTx/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FontTx/>
              <a:buNone/>
            </a:pPr>
            <a:r>
              <a:rPr lang="en-US" sz="2000" dirty="0">
                <a:solidFill>
                  <a:srgbClr val="FFFFFF"/>
                </a:solidFill>
              </a:rPr>
              <a:t>function successCallback </a:t>
            </a:r>
            <a:r>
              <a:rPr lang="en-US" sz="2000" dirty="0" smtClean="0">
                <a:solidFill>
                  <a:srgbClr val="FFFFFF"/>
                </a:solidFill>
              </a:rPr>
              <a:t>(</a:t>
            </a:r>
            <a:r>
              <a:rPr lang="en-US" sz="2000" dirty="0">
                <a:solidFill>
                  <a:srgbClr val="FFFFFF"/>
                </a:solidFill>
              </a:rPr>
              <a:t>position) </a:t>
            </a:r>
            <a:r>
              <a:rPr lang="en-US" sz="2000" dirty="0" smtClean="0">
                <a:solidFill>
                  <a:srgbClr val="FFFFFF"/>
                </a:solidFill>
              </a:rPr>
              <a:t>{</a:t>
            </a:r>
          </a:p>
          <a:p>
            <a:pPr marL="0" indent="0"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	</a:t>
            </a:r>
            <a:r>
              <a:rPr lang="en-US" sz="2000" dirty="0" err="1" smtClean="0">
                <a:solidFill>
                  <a:srgbClr val="FFFFFF"/>
                </a:solidFill>
              </a:rPr>
              <a:t>var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lat</a:t>
            </a:r>
            <a:r>
              <a:rPr lang="en-US" sz="2000" dirty="0" smtClean="0">
                <a:solidFill>
                  <a:srgbClr val="FFFFFF"/>
                </a:solidFill>
              </a:rPr>
              <a:t> = </a:t>
            </a:r>
            <a:r>
              <a:rPr lang="en-US" sz="2000" dirty="0" err="1" smtClean="0">
                <a:solidFill>
                  <a:srgbClr val="FFFFFF"/>
                </a:solidFill>
              </a:rPr>
              <a:t>position.coords.latitude</a:t>
            </a:r>
            <a:r>
              <a:rPr lang="en-US" sz="2000" dirty="0" smtClean="0">
                <a:solidFill>
                  <a:srgbClr val="FFFFFF"/>
                </a:solidFill>
              </a:rPr>
              <a:t>;</a:t>
            </a: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FontTx/>
              <a:buNone/>
            </a:pPr>
            <a:r>
              <a:rPr lang="en-US" sz="2000" dirty="0">
                <a:solidFill>
                  <a:srgbClr val="FFFFFF"/>
                </a:solidFill>
              </a:rPr>
              <a:t>	</a:t>
            </a:r>
            <a:r>
              <a:rPr lang="en-US" sz="2000" dirty="0" err="1" smtClean="0">
                <a:solidFill>
                  <a:srgbClr val="FFFFFF"/>
                </a:solidFill>
              </a:rPr>
              <a:t>var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lng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= </a:t>
            </a:r>
            <a:r>
              <a:rPr lang="en-US" sz="2000" dirty="0" err="1" smtClean="0">
                <a:solidFill>
                  <a:srgbClr val="FFFFFF"/>
                </a:solidFill>
              </a:rPr>
              <a:t>position.coords.longitude</a:t>
            </a:r>
            <a:r>
              <a:rPr lang="en-US" sz="2000" dirty="0" smtClean="0">
                <a:solidFill>
                  <a:srgbClr val="FFFFFF"/>
                </a:solidFill>
              </a:rPr>
              <a:t>;</a:t>
            </a: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FontTx/>
              <a:buNone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0" indent="0">
              <a:buFontTx/>
              <a:buNone/>
            </a:pPr>
            <a:r>
              <a:rPr lang="en-US" sz="2000" dirty="0">
                <a:solidFill>
                  <a:srgbClr val="FFFFFF"/>
                </a:solidFill>
              </a:rPr>
              <a:t>	</a:t>
            </a:r>
            <a:r>
              <a:rPr lang="en-US" sz="2000" dirty="0" smtClean="0">
                <a:solidFill>
                  <a:srgbClr val="FFFFFF"/>
                </a:solidFill>
              </a:rPr>
              <a:t>setmapextent(</a:t>
            </a:r>
            <a:r>
              <a:rPr lang="en-US" sz="2000" dirty="0" err="1" smtClean="0">
                <a:solidFill>
                  <a:srgbClr val="FFFFFF"/>
                </a:solidFill>
              </a:rPr>
              <a:t>lat</a:t>
            </a:r>
            <a:r>
              <a:rPr lang="en-US" sz="2000" dirty="0" smtClean="0">
                <a:solidFill>
                  <a:srgbClr val="FFFFFF"/>
                </a:solidFill>
              </a:rPr>
              <a:t>, </a:t>
            </a:r>
            <a:r>
              <a:rPr lang="en-US" sz="2000" dirty="0" err="1" smtClean="0">
                <a:solidFill>
                  <a:srgbClr val="FFFFFF"/>
                </a:solidFill>
              </a:rPr>
              <a:t>lng</a:t>
            </a:r>
            <a:r>
              <a:rPr lang="en-US" sz="2000" dirty="0" smtClean="0">
                <a:solidFill>
                  <a:srgbClr val="FFFFFF"/>
                </a:solidFill>
              </a:rPr>
              <a:t>);</a:t>
            </a: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}</a:t>
            </a:r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FontTx/>
              <a:buNone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0" indent="0">
              <a:buFontTx/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FontTx/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7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How Geolocation works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11200" y="1219200"/>
            <a:ext cx="109728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3 Methods</a:t>
            </a:r>
          </a:p>
          <a:p>
            <a:pPr lvl="1"/>
            <a:r>
              <a:rPr lang="en-US" dirty="0" err="1" smtClean="0">
                <a:solidFill>
                  <a:srgbClr val="FFFFFF">
                    <a:lumMod val="50000"/>
                  </a:srgbClr>
                </a:solidFill>
              </a:rPr>
              <a:t>getCurrentPosition</a:t>
            </a:r>
            <a:r>
              <a:rPr lang="en-US" dirty="0" smtClean="0">
                <a:solidFill>
                  <a:srgbClr val="FFFFFF">
                    <a:lumMod val="50000"/>
                  </a:srgbClr>
                </a:solidFill>
              </a:rPr>
              <a:t>()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76800" y="2286000"/>
            <a:ext cx="4064000" cy="1905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</a:rPr>
              <a:t>Parameters</a:t>
            </a:r>
          </a:p>
          <a:p>
            <a:r>
              <a:rPr lang="en-US" sz="2000" dirty="0" err="1" smtClean="0">
                <a:solidFill>
                  <a:srgbClr val="FFFFFF">
                    <a:lumMod val="50000"/>
                  </a:srgbClr>
                </a:solidFill>
              </a:rPr>
              <a:t>successCallback</a:t>
            </a:r>
            <a:endParaRPr lang="en-US" sz="2000" dirty="0" smtClean="0">
              <a:solidFill>
                <a:srgbClr val="FFFFFF">
                  <a:lumMod val="50000"/>
                </a:srgbClr>
              </a:solidFill>
            </a:endParaRPr>
          </a:p>
          <a:p>
            <a:r>
              <a:rPr lang="en-US" sz="2000" dirty="0" err="1" smtClean="0">
                <a:solidFill>
                  <a:srgbClr val="FFFFFF">
                    <a:lumMod val="50000"/>
                  </a:srgbClr>
                </a:solidFill>
              </a:rPr>
              <a:t>errorCallback</a:t>
            </a:r>
            <a:endParaRPr lang="en-US" sz="2000" dirty="0" smtClean="0">
              <a:solidFill>
                <a:srgbClr val="FFFFFF">
                  <a:lumMod val="50000"/>
                </a:srgbClr>
              </a:solidFill>
            </a:endParaRPr>
          </a:p>
          <a:p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</a:rPr>
              <a:t>options</a:t>
            </a:r>
          </a:p>
          <a:p>
            <a:pPr lvl="1"/>
            <a:r>
              <a:rPr lang="en-US" sz="1600" dirty="0" err="1" smtClean="0">
                <a:solidFill>
                  <a:srgbClr val="FFFFFF">
                    <a:lumMod val="50000"/>
                  </a:srgbClr>
                </a:solidFill>
              </a:rPr>
              <a:t>EnableHighAccuracy</a:t>
            </a:r>
            <a:endParaRPr lang="en-US" sz="1600" dirty="0" smtClean="0">
              <a:solidFill>
                <a:srgbClr val="FFFFFF">
                  <a:lumMod val="50000"/>
                </a:srgbClr>
              </a:solidFill>
            </a:endParaRPr>
          </a:p>
          <a:p>
            <a:pPr lvl="1"/>
            <a:r>
              <a:rPr lang="en-US" sz="1600" dirty="0" smtClean="0">
                <a:solidFill>
                  <a:srgbClr val="FFFFFF">
                    <a:lumMod val="50000"/>
                  </a:srgbClr>
                </a:solidFill>
              </a:rPr>
              <a:t>Timeout</a:t>
            </a:r>
          </a:p>
          <a:p>
            <a:pPr lvl="1"/>
            <a:r>
              <a:rPr lang="en-US" sz="1600" dirty="0" err="1" smtClean="0">
                <a:solidFill>
                  <a:srgbClr val="FFFFFF">
                    <a:lumMod val="50000"/>
                  </a:srgbClr>
                </a:solidFill>
              </a:rPr>
              <a:t>maximumAge</a:t>
            </a:r>
            <a:endParaRPr lang="en-US" sz="1600" dirty="0" smtClean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11200" y="4953000"/>
            <a:ext cx="10972800" cy="1295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1"/>
            <a:r>
              <a:rPr lang="en-US" dirty="0" err="1" smtClean="0">
                <a:solidFill>
                  <a:srgbClr val="FFFFFF"/>
                </a:solidFill>
              </a:rPr>
              <a:t>watchPosition</a:t>
            </a:r>
            <a:r>
              <a:rPr lang="en-US" dirty="0" smtClean="0">
                <a:solidFill>
                  <a:srgbClr val="FFFFFF"/>
                </a:solidFill>
              </a:rPr>
              <a:t>()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clearWatch</a:t>
            </a:r>
            <a:r>
              <a:rPr lang="en-US" dirty="0" smtClean="0">
                <a:solidFill>
                  <a:srgbClr val="FFFFFF"/>
                </a:solidFill>
              </a:rPr>
              <a:t>()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908800" y="2362200"/>
            <a:ext cx="4470400" cy="1905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</a:rPr>
              <a:t>Return – Position object</a:t>
            </a:r>
          </a:p>
          <a:p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</a:rPr>
              <a:t>Latitude</a:t>
            </a:r>
          </a:p>
          <a:p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</a:rPr>
              <a:t>Longitude</a:t>
            </a:r>
          </a:p>
          <a:p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</a:rPr>
              <a:t>Altitude</a:t>
            </a:r>
          </a:p>
          <a:p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</a:rPr>
              <a:t>Accuracy</a:t>
            </a:r>
          </a:p>
          <a:p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</a:rPr>
              <a:t>altitudeAccuracy</a:t>
            </a:r>
            <a:endParaRPr lang="en-US" sz="2000" dirty="0">
              <a:solidFill>
                <a:srgbClr val="FFFFFF">
                  <a:lumMod val="50000"/>
                </a:srgbClr>
              </a:solidFill>
            </a:endParaRPr>
          </a:p>
          <a:p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</a:rPr>
              <a:t>Heading</a:t>
            </a:r>
          </a:p>
          <a:p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</a:rPr>
              <a:t>speed</a:t>
            </a:r>
            <a:endParaRPr lang="en-US" sz="1600" dirty="0" smtClean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0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olocation_FollowM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1228"/>
            <a:ext cx="12192000" cy="503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633416"/>
            <a:ext cx="8966200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77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f/f7/HTML5-APIs-and-related-technologies-by-Sergey-Mavrod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2" y="304800"/>
            <a:ext cx="11988799" cy="620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/>
          <p:cNvSpPr/>
          <p:nvPr/>
        </p:nvSpPr>
        <p:spPr>
          <a:xfrm rot="18088678">
            <a:off x="10548937" y="2942077"/>
            <a:ext cx="304800" cy="508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90618" y="1609865"/>
            <a:ext cx="5208023" cy="3941884"/>
            <a:chOff x="5017962" y="1609865"/>
            <a:chExt cx="3906017" cy="3941884"/>
          </a:xfrm>
        </p:grpSpPr>
        <p:sp>
          <p:nvSpPr>
            <p:cNvPr id="3" name="Down Arrow 2"/>
            <p:cNvSpPr/>
            <p:nvPr/>
          </p:nvSpPr>
          <p:spPr>
            <a:xfrm rot="18088678">
              <a:off x="5538345" y="2705944"/>
              <a:ext cx="304800" cy="381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Down Arrow 4"/>
            <p:cNvSpPr/>
            <p:nvPr/>
          </p:nvSpPr>
          <p:spPr>
            <a:xfrm rot="2634630">
              <a:off x="6947511" y="2948881"/>
              <a:ext cx="304800" cy="381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Down Arrow 5"/>
            <p:cNvSpPr/>
            <p:nvPr/>
          </p:nvSpPr>
          <p:spPr>
            <a:xfrm rot="18088678">
              <a:off x="6446581" y="3848947"/>
              <a:ext cx="304800" cy="381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 rot="3063832">
              <a:off x="6263757" y="1571765"/>
              <a:ext cx="304800" cy="381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 rot="2268020">
              <a:off x="8619179" y="3619500"/>
              <a:ext cx="304800" cy="381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 rot="3681534">
              <a:off x="5056062" y="5208849"/>
              <a:ext cx="304800" cy="381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35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GIS specific problems did I see?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</a:p>
          <a:p>
            <a:pPr lvl="1"/>
            <a:r>
              <a:rPr lang="en-US" dirty="0" smtClean="0"/>
              <a:t>GIS can not create itself</a:t>
            </a:r>
          </a:p>
          <a:p>
            <a:r>
              <a:rPr lang="en-US" dirty="0" smtClean="0"/>
              <a:t>Sharing</a:t>
            </a:r>
          </a:p>
          <a:p>
            <a:pPr lvl="1"/>
            <a:r>
              <a:rPr lang="en-US" dirty="0" smtClean="0"/>
              <a:t>GIS is worthless if it isn’t seen by people who need it</a:t>
            </a:r>
          </a:p>
          <a:p>
            <a:r>
              <a:rPr lang="en-US" dirty="0" smtClean="0"/>
              <a:t>Application Deficiencies</a:t>
            </a:r>
          </a:p>
          <a:p>
            <a:pPr lvl="1"/>
            <a:r>
              <a:rPr lang="en-US" dirty="0" smtClean="0"/>
              <a:t>Speed and Flexibility</a:t>
            </a:r>
          </a:p>
          <a:p>
            <a:r>
              <a:rPr lang="en-US" dirty="0" smtClean="0"/>
              <a:t>Overload</a:t>
            </a:r>
          </a:p>
          <a:p>
            <a:pPr lvl="1"/>
            <a:r>
              <a:rPr lang="en-US" dirty="0" smtClean="0"/>
              <a:t>You can not multitask in a disaster situation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65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52614" y="3198171"/>
            <a:ext cx="3523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FFFFFF"/>
                </a:solidFill>
                <a:latin typeface="Arial" charset="0"/>
              </a:rPr>
              <a:t>Dan.Steen@jocogov.org</a:t>
            </a:r>
            <a:endParaRPr lang="en-US" sz="2400" i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4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improve in the GIS realm?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to get the data in quickly and get the analysis out even quicker</a:t>
            </a:r>
          </a:p>
          <a:p>
            <a:r>
              <a:rPr lang="en-US" dirty="0" smtClean="0"/>
              <a:t>It doesn’t do any of us any good to have silos</a:t>
            </a:r>
          </a:p>
          <a:p>
            <a:r>
              <a:rPr lang="en-US" dirty="0" smtClean="0"/>
              <a:t>Everyone should be familiar with and use </a:t>
            </a:r>
            <a:r>
              <a:rPr lang="en-US" dirty="0" err="1" smtClean="0"/>
              <a:t>WebEOC</a:t>
            </a:r>
            <a:r>
              <a:rPr lang="en-US" dirty="0" smtClean="0"/>
              <a:t> simply because it is the communication application of choice</a:t>
            </a:r>
          </a:p>
          <a:p>
            <a:r>
              <a:rPr lang="en-US" dirty="0" smtClean="0"/>
              <a:t>We need more specific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5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In the end, it is all relative</a:t>
            </a:r>
            <a:endParaRPr lang="en-US" dirty="0" smtClean="0"/>
          </a:p>
          <a:p>
            <a:r>
              <a:rPr lang="en-US" dirty="0" smtClean="0">
                <a:hlinkClick r:id="rId3" action="ppaction://hlinkfile"/>
              </a:rPr>
              <a:t>Everyone needs a little personal security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42" y="2771411"/>
            <a:ext cx="4474468" cy="33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5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United States National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919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USNG is a point and area reference system that can describe a position or area of operations when and where conventional location references like landmarks or street signs are not in place, such as after a hurricane, flood, or </a:t>
            </a:r>
            <a:r>
              <a:rPr lang="en-US" dirty="0" smtClean="0"/>
              <a:t>tornado.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6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it be used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 and Rescue</a:t>
            </a:r>
            <a:endParaRPr lang="en-US" dirty="0"/>
          </a:p>
          <a:p>
            <a:r>
              <a:rPr lang="en-US" dirty="0" smtClean="0"/>
              <a:t>Tiling (gridding an area)</a:t>
            </a:r>
            <a:endParaRPr lang="en-US" dirty="0"/>
          </a:p>
          <a:p>
            <a:r>
              <a:rPr lang="en-US" dirty="0" smtClean="0"/>
              <a:t>Pre-incident Planning</a:t>
            </a:r>
            <a:endParaRPr lang="en-US" dirty="0"/>
          </a:p>
          <a:p>
            <a:r>
              <a:rPr lang="en-US" dirty="0" smtClean="0"/>
              <a:t>Operational Progress </a:t>
            </a:r>
            <a:r>
              <a:rPr lang="en-US" dirty="0"/>
              <a:t>and </a:t>
            </a:r>
            <a:r>
              <a:rPr lang="en-US" dirty="0" smtClean="0"/>
              <a:t>Standardized Situation Reporting </a:t>
            </a:r>
            <a:endParaRPr lang="en-US" dirty="0"/>
          </a:p>
          <a:p>
            <a:r>
              <a:rPr lang="en-US" dirty="0" smtClean="0"/>
              <a:t>Dispatch Functionality and Interoperability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546276"/>
      </p:ext>
    </p:extLst>
  </p:cSld>
  <p:clrMapOvr>
    <a:masterClrMapping/>
  </p:clrMapOvr>
</p:sld>
</file>

<file path=ppt/theme/theme1.xml><?xml version="1.0" encoding="utf-8"?>
<a:theme xmlns:a="http://schemas.openxmlformats.org/drawingml/2006/main" name="AIMSPresentationTemplate">
  <a:themeElements>
    <a:clrScheme name="AIMS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IMSPresentation1">
      <a:majorFont>
        <a:latin typeface="Microsoft Sans Serif"/>
        <a:ea typeface=""/>
        <a:cs typeface=""/>
      </a:majorFont>
      <a:minorFont>
        <a:latin typeface="MS Reference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IMS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IMSPresentationTemplate">
  <a:themeElements>
    <a:clrScheme name="AIMS Presentation White Hyperlink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2F2F2"/>
      </a:folHlink>
    </a:clrScheme>
    <a:fontScheme name="AIMSPresentation1">
      <a:majorFont>
        <a:latin typeface="Microsoft Sans Serif"/>
        <a:ea typeface=""/>
        <a:cs typeface=""/>
      </a:majorFont>
      <a:minorFont>
        <a:latin typeface="MS Reference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IMS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AIMSPresentationTemplate</Template>
  <TotalTime>108</TotalTime>
  <Words>694</Words>
  <Application>Microsoft Office PowerPoint</Application>
  <PresentationFormat>Custom</PresentationFormat>
  <Paragraphs>161</Paragraphs>
  <Slides>40</Slides>
  <Notes>0</Notes>
  <HiddenSlides>1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AIMSPresentationTemplate</vt:lpstr>
      <vt:lpstr>1_AIMSPresentationTemplate</vt:lpstr>
      <vt:lpstr>Emmitsburg ReCap</vt:lpstr>
      <vt:lpstr>Overview</vt:lpstr>
      <vt:lpstr>What did we cover?</vt:lpstr>
      <vt:lpstr>What GIS specific problems did I see?</vt:lpstr>
      <vt:lpstr>How can we improve in the GIS realm?</vt:lpstr>
      <vt:lpstr>Conclusion</vt:lpstr>
      <vt:lpstr>USNG</vt:lpstr>
      <vt:lpstr>What is it?</vt:lpstr>
      <vt:lpstr>What can it be used for?</vt:lpstr>
      <vt:lpstr>Definition</vt:lpstr>
      <vt:lpstr>A Sample</vt:lpstr>
      <vt:lpstr>Where did I get that?</vt:lpstr>
      <vt:lpstr>How to see it?</vt:lpstr>
      <vt:lpstr>What should we do with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Emmitsburg ReCap</dc:title>
  <dc:creator>Shaw, Keith, DTI</dc:creator>
  <cp:lastModifiedBy>Hrabe, Jason, DTI</cp:lastModifiedBy>
  <cp:revision>9</cp:revision>
  <dcterms:created xsi:type="dcterms:W3CDTF">2013-10-07T14:07:26Z</dcterms:created>
  <dcterms:modified xsi:type="dcterms:W3CDTF">2013-11-07T15:23:19Z</dcterms:modified>
</cp:coreProperties>
</file>