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5"/>
  </p:notesMasterIdLst>
  <p:sldIdLst>
    <p:sldId id="257" r:id="rId5"/>
    <p:sldId id="399" r:id="rId6"/>
    <p:sldId id="400" r:id="rId7"/>
    <p:sldId id="401" r:id="rId8"/>
    <p:sldId id="402" r:id="rId9"/>
    <p:sldId id="403" r:id="rId10"/>
    <p:sldId id="404" r:id="rId11"/>
    <p:sldId id="405" r:id="rId12"/>
    <p:sldId id="406" r:id="rId13"/>
    <p:sldId id="407" r:id="rId14"/>
    <p:sldId id="408" r:id="rId15"/>
    <p:sldId id="409" r:id="rId16"/>
    <p:sldId id="410" r:id="rId17"/>
    <p:sldId id="422" r:id="rId18"/>
    <p:sldId id="411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3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451" r:id="rId57"/>
    <p:sldId id="452" r:id="rId58"/>
    <p:sldId id="453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5" r:id="rId71"/>
    <p:sldId id="466" r:id="rId72"/>
    <p:sldId id="467" r:id="rId73"/>
    <p:sldId id="468" r:id="rId74"/>
    <p:sldId id="469" r:id="rId75"/>
    <p:sldId id="470" r:id="rId76"/>
    <p:sldId id="471" r:id="rId77"/>
    <p:sldId id="472" r:id="rId78"/>
    <p:sldId id="473" r:id="rId79"/>
    <p:sldId id="474" r:id="rId80"/>
    <p:sldId id="424" r:id="rId81"/>
    <p:sldId id="475" r:id="rId82"/>
    <p:sldId id="476" r:id="rId83"/>
    <p:sldId id="477" r:id="rId84"/>
    <p:sldId id="478" r:id="rId85"/>
    <p:sldId id="479" r:id="rId86"/>
    <p:sldId id="480" r:id="rId87"/>
    <p:sldId id="481" r:id="rId88"/>
    <p:sldId id="482" r:id="rId89"/>
    <p:sldId id="483" r:id="rId90"/>
    <p:sldId id="484" r:id="rId91"/>
    <p:sldId id="485" r:id="rId92"/>
    <p:sldId id="486" r:id="rId93"/>
    <p:sldId id="487" r:id="rId94"/>
    <p:sldId id="488" r:id="rId95"/>
    <p:sldId id="489" r:id="rId96"/>
    <p:sldId id="490" r:id="rId97"/>
    <p:sldId id="491" r:id="rId98"/>
    <p:sldId id="492" r:id="rId99"/>
    <p:sldId id="493" r:id="rId100"/>
    <p:sldId id="494" r:id="rId101"/>
    <p:sldId id="495" r:id="rId102"/>
    <p:sldId id="496" r:id="rId103"/>
    <p:sldId id="497" r:id="rId104"/>
    <p:sldId id="498" r:id="rId105"/>
    <p:sldId id="499" r:id="rId106"/>
    <p:sldId id="500" r:id="rId107"/>
    <p:sldId id="501" r:id="rId108"/>
    <p:sldId id="502" r:id="rId109"/>
    <p:sldId id="503" r:id="rId110"/>
    <p:sldId id="504" r:id="rId111"/>
    <p:sldId id="577" r:id="rId112"/>
    <p:sldId id="548" r:id="rId113"/>
    <p:sldId id="549" r:id="rId114"/>
    <p:sldId id="550" r:id="rId115"/>
    <p:sldId id="551" r:id="rId116"/>
    <p:sldId id="552" r:id="rId117"/>
    <p:sldId id="553" r:id="rId118"/>
    <p:sldId id="554" r:id="rId119"/>
    <p:sldId id="555" r:id="rId120"/>
    <p:sldId id="556" r:id="rId121"/>
    <p:sldId id="557" r:id="rId122"/>
    <p:sldId id="558" r:id="rId123"/>
    <p:sldId id="559" r:id="rId124"/>
    <p:sldId id="560" r:id="rId125"/>
    <p:sldId id="561" r:id="rId126"/>
    <p:sldId id="562" r:id="rId127"/>
    <p:sldId id="563" r:id="rId128"/>
    <p:sldId id="564" r:id="rId129"/>
    <p:sldId id="565" r:id="rId130"/>
    <p:sldId id="566" r:id="rId131"/>
    <p:sldId id="567" r:id="rId132"/>
    <p:sldId id="568" r:id="rId133"/>
    <p:sldId id="569" r:id="rId134"/>
    <p:sldId id="570" r:id="rId135"/>
    <p:sldId id="571" r:id="rId136"/>
    <p:sldId id="572" r:id="rId137"/>
    <p:sldId id="573" r:id="rId138"/>
    <p:sldId id="574" r:id="rId139"/>
    <p:sldId id="575" r:id="rId140"/>
    <p:sldId id="576" r:id="rId141"/>
    <p:sldId id="505" r:id="rId142"/>
    <p:sldId id="507" r:id="rId143"/>
    <p:sldId id="508" r:id="rId144"/>
    <p:sldId id="509" r:id="rId145"/>
    <p:sldId id="510" r:id="rId146"/>
    <p:sldId id="511" r:id="rId147"/>
    <p:sldId id="512" r:id="rId148"/>
    <p:sldId id="513" r:id="rId149"/>
    <p:sldId id="514" r:id="rId150"/>
    <p:sldId id="515" r:id="rId151"/>
    <p:sldId id="506" r:id="rId152"/>
    <p:sldId id="517" r:id="rId153"/>
    <p:sldId id="518" r:id="rId154"/>
    <p:sldId id="519" r:id="rId155"/>
    <p:sldId id="520" r:id="rId156"/>
    <p:sldId id="521" r:id="rId157"/>
    <p:sldId id="522" r:id="rId158"/>
    <p:sldId id="523" r:id="rId159"/>
    <p:sldId id="524" r:id="rId160"/>
    <p:sldId id="525" r:id="rId161"/>
    <p:sldId id="526" r:id="rId162"/>
    <p:sldId id="527" r:id="rId163"/>
    <p:sldId id="528" r:id="rId164"/>
    <p:sldId id="529" r:id="rId165"/>
    <p:sldId id="530" r:id="rId166"/>
    <p:sldId id="531" r:id="rId167"/>
    <p:sldId id="532" r:id="rId168"/>
    <p:sldId id="533" r:id="rId169"/>
    <p:sldId id="534" r:id="rId170"/>
    <p:sldId id="535" r:id="rId171"/>
    <p:sldId id="536" r:id="rId172"/>
    <p:sldId id="537" r:id="rId173"/>
    <p:sldId id="538" r:id="rId174"/>
    <p:sldId id="540" r:id="rId175"/>
    <p:sldId id="541" r:id="rId176"/>
    <p:sldId id="542" r:id="rId177"/>
    <p:sldId id="543" r:id="rId178"/>
    <p:sldId id="544" r:id="rId179"/>
    <p:sldId id="545" r:id="rId180"/>
    <p:sldId id="546" r:id="rId181"/>
    <p:sldId id="547" r:id="rId182"/>
    <p:sldId id="355" r:id="rId183"/>
    <p:sldId id="256" r:id="rId18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660"/>
  </p:normalViewPr>
  <p:slideViewPr>
    <p:cSldViewPr>
      <p:cViewPr varScale="1">
        <p:scale>
          <a:sx n="110" d="100"/>
          <a:sy n="110" d="100"/>
        </p:scale>
        <p:origin x="124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openxmlformats.org/officeDocument/2006/relationships/slide" Target="slides/slide171.xml"/><Relationship Id="rId170" Type="http://schemas.openxmlformats.org/officeDocument/2006/relationships/slide" Target="slides/slide166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B2858-4473-406C-B869-D71A70E92598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31FE1-4B0E-4680-99FD-0F97ECADA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5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27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2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50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8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DFDD7-8432-4481-A1A7-71EDA5840A76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0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6D577-81E0-40B4-894D-A614CA78D7E8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2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6D577-81E0-40B4-894D-A614CA78D7E8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1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39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2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7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1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17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45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</a:t>
            </a:r>
            <a:r>
              <a:rPr lang="en-US" baseline="0" dirty="0" smtClean="0"/>
              <a:t> a picture of one of the geographic features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3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5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59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19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2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0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0446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266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://ims.jocogov.org/locationservices/mapPlatQC.aspx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bit.ly/1uePa6x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8.bin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9.bin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hyperlink" Target="http://ims.jocogov.org/locationservices/mapPlatQC.aspx" TargetMode="External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tif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tif"/><Relationship Id="rId3" Type="http://schemas.openxmlformats.org/officeDocument/2006/relationships/image" Target="../media/image144.tif"/><Relationship Id="rId7" Type="http://schemas.openxmlformats.org/officeDocument/2006/relationships/image" Target="../media/image148.tif"/><Relationship Id="rId12" Type="http://schemas.openxmlformats.org/officeDocument/2006/relationships/image" Target="../media/image153.tif"/><Relationship Id="rId2" Type="http://schemas.openxmlformats.org/officeDocument/2006/relationships/image" Target="../media/image14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tif"/><Relationship Id="rId11" Type="http://schemas.openxmlformats.org/officeDocument/2006/relationships/image" Target="../media/image152.tif"/><Relationship Id="rId5" Type="http://schemas.openxmlformats.org/officeDocument/2006/relationships/image" Target="../media/image146.tif"/><Relationship Id="rId10" Type="http://schemas.openxmlformats.org/officeDocument/2006/relationships/image" Target="../media/image151.tif"/><Relationship Id="rId4" Type="http://schemas.openxmlformats.org/officeDocument/2006/relationships/image" Target="../media/image145.tif"/><Relationship Id="rId9" Type="http://schemas.openxmlformats.org/officeDocument/2006/relationships/image" Target="../media/image150.tif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tif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if"/><Relationship Id="rId2" Type="http://schemas.openxmlformats.org/officeDocument/2006/relationships/image" Target="../media/image156.t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ti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tif"/><Relationship Id="rId7" Type="http://schemas.openxmlformats.org/officeDocument/2006/relationships/image" Target="../media/image164.tif"/><Relationship Id="rId2" Type="http://schemas.openxmlformats.org/officeDocument/2006/relationships/image" Target="../media/image159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tif"/><Relationship Id="rId5" Type="http://schemas.openxmlformats.org/officeDocument/2006/relationships/image" Target="../media/image162.tif"/><Relationship Id="rId4" Type="http://schemas.openxmlformats.org/officeDocument/2006/relationships/image" Target="../media/image161.tif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file:///\\admsaimdsv01\Mapping\user\aims\Presentations\KCAIUG\KCAIUG2015Jan\USNG.sql" TargetMode="External"/><Relationship Id="rId2" Type="http://schemas.openxmlformats.org/officeDocument/2006/relationships/hyperlink" Target="file:///\\admsaimdsv01\Mapping\user\aims\Presentations\KCAIUG\KCAIUG2015Jan\USNG.j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ims.jocogov.org/locationservices/?id=NP10230000%200001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140976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pc="200" dirty="0" smtClean="0">
                <a:ln w="29210">
                  <a:solidFill>
                    <a:srgbClr val="FFFFFF">
                      <a:tint val="10000"/>
                    </a:srgbClr>
                  </a:solidFill>
                </a:ln>
                <a:solidFill>
                  <a:srgbClr val="FFFFFF">
                    <a:satMod val="200000"/>
                    <a:alpha val="50000"/>
                  </a:srgb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KCAIUG January 2015</a:t>
            </a:r>
            <a:endParaRPr lang="en-US" sz="5400" b="1" spc="200" dirty="0">
              <a:ln w="29210">
                <a:solidFill>
                  <a:srgbClr val="FFFFFF">
                    <a:tint val="10000"/>
                  </a:srgbClr>
                </a:solidFill>
              </a:ln>
              <a:solidFill>
                <a:srgbClr val="FFFFFF">
                  <a:satMod val="200000"/>
                  <a:alpha val="50000"/>
                </a:srgb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043995"/>
            <a:ext cx="390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City of Mission Hills Building Setbacks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6041417"/>
            <a:ext cx="327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City of Fairway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58578" y="1474998"/>
          <a:ext cx="2551113" cy="4464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4" imgW="16459200" imgH="28803600" progId="AcroExch.Document.11">
                  <p:embed/>
                </p:oleObj>
              </mc:Choice>
              <mc:Fallback>
                <p:oleObj name="Acrobat Document" r:id="rId4" imgW="16459200" imgH="288036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578" y="1474998"/>
                        <a:ext cx="2551113" cy="4464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638800" y="1940347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6" imgW="5829165" imgH="7543680" progId="AcroExch.Document.11">
                  <p:embed/>
                </p:oleObj>
              </mc:Choice>
              <mc:Fallback>
                <p:oleObj name="Acrobat Document" r:id="rId6" imgW="5829165" imgH="75436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38800" y="1940347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2961146"/>
            <a:ext cx="2306282" cy="29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69" y="644363"/>
            <a:ext cx="4919662" cy="54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1"/>
            <a:ext cx="8229600" cy="1143000"/>
          </a:xfrm>
        </p:spPr>
        <p:txBody>
          <a:bodyPr/>
          <a:lstStyle/>
          <a:p>
            <a:r>
              <a:rPr lang="en-US" dirty="0" smtClean="0"/>
              <a:t>Uh oh…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3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85800"/>
            <a:ext cx="47815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604837"/>
            <a:ext cx="684847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Need for QC &amp; </a:t>
            </a:r>
            <a:r>
              <a:rPr lang="en-US" dirty="0" smtClean="0"/>
              <a:t>Cleanup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 smtClean="0"/>
              <a:t>Ran some file system scripts</a:t>
            </a:r>
          </a:p>
          <a:p>
            <a:pPr lvl="1"/>
            <a:r>
              <a:rPr lang="en-US" b="1" dirty="0" smtClean="0"/>
              <a:t>Built quick QC interface</a:t>
            </a:r>
            <a:endParaRPr lang="en-US" b="1" dirty="0"/>
          </a:p>
          <a:p>
            <a:pPr lvl="2"/>
            <a:r>
              <a:rPr lang="en-US" sz="1600" b="1" u="sng" dirty="0">
                <a:hlinkClick r:id="rId2"/>
              </a:rPr>
              <a:t>http://</a:t>
            </a:r>
            <a:r>
              <a:rPr lang="en-US" sz="1600" b="1" u="sng" dirty="0" smtClean="0">
                <a:hlinkClick r:id="rId2"/>
              </a:rPr>
              <a:t>ims.jocogov.org/locationservices/mapPlatQC.aspx</a:t>
            </a:r>
            <a:endParaRPr lang="en-US" sz="1600" b="1" u="sng" dirty="0" smtClean="0"/>
          </a:p>
          <a:p>
            <a:pPr lvl="1"/>
            <a:r>
              <a:rPr lang="en-US" b="1" dirty="0" smtClean="0"/>
              <a:t>Log results to table</a:t>
            </a:r>
          </a:p>
          <a:p>
            <a:pPr lvl="0"/>
            <a:endParaRPr lang="en-US" sz="2000" b="1" u="sng" dirty="0"/>
          </a:p>
          <a:p>
            <a:pPr lvl="1"/>
            <a:r>
              <a:rPr lang="en-US" b="1" dirty="0" smtClean="0"/>
              <a:t>8,919 Plats</a:t>
            </a:r>
          </a:p>
          <a:p>
            <a:pPr lvl="1"/>
            <a:r>
              <a:rPr lang="en-US" b="1" dirty="0" smtClean="0"/>
              <a:t>75% passed QC</a:t>
            </a:r>
          </a:p>
          <a:p>
            <a:pPr lvl="1"/>
            <a:r>
              <a:rPr lang="en-US" b="1" dirty="0" smtClean="0"/>
              <a:t>2,000 plat images to review – 30% complete</a:t>
            </a:r>
          </a:p>
          <a:p>
            <a:pPr lvl="0"/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72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314325"/>
            <a:ext cx="73723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17417"/>
            <a:ext cx="5162018" cy="674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169"/>
            <a:ext cx="7396163" cy="68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8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18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Layer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0"/>
            <a:r>
              <a:rPr lang="en-US" sz="2200" b="1" dirty="0"/>
              <a:t>Use data that doesn’t contain system geodatabase repository </a:t>
            </a:r>
            <a:r>
              <a:rPr lang="en-US" sz="2200" b="1" dirty="0" smtClean="0"/>
              <a:t>tables</a:t>
            </a:r>
            <a:br>
              <a:rPr lang="en-US" sz="2200" b="1" dirty="0" smtClean="0"/>
            </a:br>
            <a:endParaRPr lang="en-US" sz="2200" b="1" dirty="0"/>
          </a:p>
          <a:p>
            <a:pPr lvl="0"/>
            <a:r>
              <a:rPr lang="en-US" sz="2200" b="1" dirty="0" smtClean="0"/>
              <a:t>Provides </a:t>
            </a:r>
            <a:r>
              <a:rPr lang="en-US" sz="2200" b="1" dirty="0"/>
              <a:t>ability to join related business </a:t>
            </a:r>
            <a:r>
              <a:rPr lang="en-US" sz="2200" b="1" dirty="0" smtClean="0"/>
              <a:t>tables &amp; disparate sources on </a:t>
            </a:r>
            <a:r>
              <a:rPr lang="en-US" sz="2200" b="1" dirty="0"/>
              <a:t>the fly to spatial data sources without the overhead of creating additional </a:t>
            </a:r>
            <a:r>
              <a:rPr lang="en-US" sz="2200" b="1" dirty="0" smtClean="0"/>
              <a:t>datasets</a:t>
            </a:r>
          </a:p>
          <a:p>
            <a:pPr lvl="1"/>
            <a:r>
              <a:rPr lang="en-US" sz="2200" b="1" dirty="0" smtClean="0"/>
              <a:t>Benefit </a:t>
            </a:r>
            <a:r>
              <a:rPr lang="en-US" sz="2200" b="1" dirty="0"/>
              <a:t>is displaying </a:t>
            </a:r>
            <a:r>
              <a:rPr lang="en-US" sz="2200" b="1" dirty="0" err="1"/>
              <a:t>realtime</a:t>
            </a:r>
            <a:r>
              <a:rPr lang="en-US" sz="2200" b="1" dirty="0"/>
              <a:t> updates to attribute tables without publishing </a:t>
            </a:r>
            <a:r>
              <a:rPr lang="en-US" sz="2200" b="1" dirty="0" smtClean="0"/>
              <a:t>datasets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/>
          </a:p>
          <a:p>
            <a:r>
              <a:rPr lang="en-US" sz="2200" b="1" dirty="0" smtClean="0"/>
              <a:t>Use </a:t>
            </a:r>
            <a:r>
              <a:rPr lang="en-US" sz="2200" b="1" dirty="0" err="1" smtClean="0"/>
              <a:t>sql</a:t>
            </a:r>
            <a:r>
              <a:rPr lang="en-US" sz="2200" b="1" dirty="0" smtClean="0"/>
              <a:t> views </a:t>
            </a:r>
            <a:r>
              <a:rPr lang="en-US" sz="2200" b="1" dirty="0"/>
              <a:t>to keep database logic on the </a:t>
            </a:r>
            <a:r>
              <a:rPr lang="en-US" sz="2200" b="1" dirty="0" smtClean="0"/>
              <a:t>database</a:t>
            </a:r>
          </a:p>
          <a:p>
            <a:pPr lvl="1"/>
            <a:r>
              <a:rPr lang="en-US" sz="2200" b="1" dirty="0" smtClean="0"/>
              <a:t>much easier to manage &amp; edit views than </a:t>
            </a:r>
            <a:r>
              <a:rPr lang="en-US" sz="2200" b="1" dirty="0" err="1" smtClean="0"/>
              <a:t>mxd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/>
          </a:p>
          <a:p>
            <a:pPr lvl="0"/>
            <a:r>
              <a:rPr lang="en-US" sz="2200" b="1" dirty="0"/>
              <a:t>Can edit via feature access enabled map </a:t>
            </a:r>
            <a:r>
              <a:rPr lang="en-US" sz="2200" b="1" dirty="0" smtClean="0"/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21500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2" y="457200"/>
            <a:ext cx="8229600" cy="611187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42930" y="5786856"/>
            <a:ext cx="453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Olathe Prairie Center Path map &amp; QR Code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447800"/>
            <a:ext cx="5497834" cy="4231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930" y="6058390"/>
            <a:ext cx="77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Kansas Department of Wildlife and Parks - </a:t>
            </a:r>
            <a:r>
              <a:rPr lang="en-US" u="sng" dirty="0">
                <a:hlinkClick r:id="rId4"/>
              </a:rPr>
              <a:t>http://bit.ly/1uePa6x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70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376362"/>
            <a:ext cx="5800725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09625"/>
            <a:ext cx="57912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/>
          <a:lstStyle/>
          <a:p>
            <a:r>
              <a:rPr lang="en-US" dirty="0" smtClean="0"/>
              <a:t>Using SQL Views &amp; Query Layers to make decisions -</a:t>
            </a:r>
            <a:br>
              <a:rPr lang="en-US" dirty="0" smtClean="0"/>
            </a:br>
            <a:r>
              <a:rPr lang="en-US" dirty="0" smtClean="0"/>
              <a:t>JCW Sewer Rehab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95399"/>
            <a:ext cx="85534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Line Inspection Model (FME)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Process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95046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3200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u="sng" dirty="0" smtClean="0"/>
              <a:t>Map based review</a:t>
            </a:r>
          </a:p>
          <a:p>
            <a:r>
              <a:rPr lang="en-US" sz="2800" u="sng" dirty="0" smtClean="0"/>
              <a:t>Place to make revisions –web editing?</a:t>
            </a:r>
          </a:p>
          <a:p>
            <a:r>
              <a:rPr lang="en-US" sz="2800" u="sng" dirty="0" smtClean="0"/>
              <a:t>Way to feed revisions back to </a:t>
            </a:r>
            <a:r>
              <a:rPr lang="en-US" sz="2800" u="sng" dirty="0" err="1" smtClean="0"/>
              <a:t>Lucity</a:t>
            </a:r>
            <a:endParaRPr lang="en-US" sz="2800" u="sng" dirty="0" smtClean="0"/>
          </a:p>
        </p:txBody>
      </p:sp>
    </p:spTree>
    <p:extLst>
      <p:ext uri="{BB962C8B-B14F-4D97-AF65-F5344CB8AC3E}">
        <p14:creationId xmlns:p14="http://schemas.microsoft.com/office/powerpoint/2010/main" val="19193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5628798" cy="35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2999"/>
            <a:ext cx="2956931" cy="502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5257800" cy="304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2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did SQL VW's/query layers allow us to do</a:t>
            </a:r>
            <a:r>
              <a:rPr lang="en-US" sz="4000" dirty="0" smtClean="0"/>
              <a:t>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1"/>
            <a:ext cx="166642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1" y="2438400"/>
            <a:ext cx="1676399" cy="6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1" y="3276600"/>
            <a:ext cx="1676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67504"/>
            <a:ext cx="2755466" cy="2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1026" idx="3"/>
            <a:endCxn id="1029" idx="1"/>
          </p:cNvCxnSpPr>
          <p:nvPr/>
        </p:nvCxnSpPr>
        <p:spPr>
          <a:xfrm>
            <a:off x="1971230" y="1981201"/>
            <a:ext cx="1152970" cy="6959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027" idx="3"/>
            <a:endCxn id="1029" idx="1"/>
          </p:cNvCxnSpPr>
          <p:nvPr/>
        </p:nvCxnSpPr>
        <p:spPr>
          <a:xfrm flipV="1">
            <a:off x="1971230" y="2677154"/>
            <a:ext cx="1152970" cy="998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28" idx="3"/>
            <a:endCxn id="1029" idx="1"/>
          </p:cNvCxnSpPr>
          <p:nvPr/>
        </p:nvCxnSpPr>
        <p:spPr>
          <a:xfrm flipV="1">
            <a:off x="1971231" y="2677154"/>
            <a:ext cx="1152969" cy="8089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87896"/>
            <a:ext cx="2658827" cy="237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383290"/>
            <a:ext cx="2273922" cy="10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00264"/>
            <a:ext cx="1919941" cy="160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stCxn id="1031" idx="3"/>
            <a:endCxn id="1032" idx="1"/>
          </p:cNvCxnSpPr>
          <p:nvPr/>
        </p:nvCxnSpPr>
        <p:spPr>
          <a:xfrm flipV="1">
            <a:off x="2578723" y="4903876"/>
            <a:ext cx="697877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00264"/>
            <a:ext cx="2209800" cy="178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5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how does JCW benefit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447800"/>
            <a:ext cx="433932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00957"/>
            <a:ext cx="3048000" cy="24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5095875" cy="282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33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u="sng" dirty="0"/>
              <a:t>U</a:t>
            </a:r>
            <a:r>
              <a:rPr lang="en-US" i="1" u="sng" dirty="0" smtClean="0"/>
              <a:t>ltimate</a:t>
            </a:r>
            <a:r>
              <a:rPr lang="en-US" dirty="0" smtClean="0"/>
              <a:t> benefit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44699" y="5638800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***Better Decision Making***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8262"/>
            <a:ext cx="6639147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4600"/>
            <a:ext cx="42386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1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2" y="457200"/>
            <a:ext cx="8229600" cy="611187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19066" y="5713413"/>
            <a:ext cx="4533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Church Parishioner locations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676401" y="1444388"/>
          <a:ext cx="5486400" cy="4239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4" imgW="7543710" imgH="5829060" progId="AcroExch.Document.11">
                  <p:embed/>
                </p:oleObj>
              </mc:Choice>
              <mc:Fallback>
                <p:oleObj name="Acrobat Document" r:id="rId4" imgW="7543710" imgH="58290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401" y="1444388"/>
                        <a:ext cx="5486400" cy="4239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9066" y="6019800"/>
            <a:ext cx="330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local church in </a:t>
            </a:r>
            <a:r>
              <a:rPr lang="en-US" dirty="0" err="1" smtClean="0"/>
              <a:t>Leawood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893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put this in your .</a:t>
            </a:r>
            <a:r>
              <a:rPr lang="en-US" dirty="0" err="1" smtClean="0"/>
              <a:t>mxd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" y="2819400"/>
            <a:ext cx="8482013" cy="21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890587"/>
            <a:ext cx="54864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3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687" y="2690812"/>
            <a:ext cx="57626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JCW &amp; Special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2852737"/>
            <a:ext cx="70294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JCW &amp; Special Assessments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212" y="2920206"/>
            <a:ext cx="26955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8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JCW &amp; Special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309562"/>
            <a:ext cx="69723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214312"/>
            <a:ext cx="714375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257175"/>
            <a:ext cx="700087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514350"/>
            <a:ext cx="72485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 QC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Real-time display of business table updates.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2" y="457200"/>
            <a:ext cx="8229600" cy="611187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19066" y="5763634"/>
            <a:ext cx="4533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University &amp; Public Health </a:t>
            </a:r>
            <a:r>
              <a:rPr lang="en-US" dirty="0" err="1" smtClean="0"/>
              <a:t>Dept</a:t>
            </a:r>
            <a:r>
              <a:rPr lang="en-US" dirty="0" smtClean="0"/>
              <a:t> locations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066" y="6074931"/>
            <a:ext cx="468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private citizen working on dissertation</a:t>
            </a:r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676400" y="1697573"/>
          <a:ext cx="5338482" cy="406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Acrobat Document" r:id="rId4" imgW="7153159" imgH="5448153" progId="AcroExch.Document.11">
                  <p:embed/>
                </p:oleObj>
              </mc:Choice>
              <mc:Fallback>
                <p:oleObj name="Acrobat Document" r:id="rId4" imgW="7153159" imgH="544815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400" y="1697573"/>
                        <a:ext cx="5338482" cy="4066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16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 QC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2600"/>
            <a:ext cx="3167042" cy="3195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819400"/>
            <a:ext cx="6215921" cy="3271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50" y="2924175"/>
            <a:ext cx="6134100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229" y="1102796"/>
            <a:ext cx="7016262" cy="4886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657" y="314246"/>
            <a:ext cx="6562725" cy="5457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237" y="401121"/>
            <a:ext cx="6129358" cy="4411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6362" y="5989121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02920" algn="l"/>
              </a:tabLst>
            </a:pP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  <a:hlinkClick r:id="rId8"/>
              </a:rPr>
              <a:t>http://ims.jocogov.org/locationservices/mapPlatQC.aspx</a:t>
            </a:r>
            <a:endParaRPr lang="en-US" dirty="0"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66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SQL Spatial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use SQL Spatial methods to create view that do the spatial processing (</a:t>
            </a:r>
            <a:r>
              <a:rPr lang="en-US" dirty="0" err="1" smtClean="0"/>
              <a:t>geoprocessing</a:t>
            </a:r>
            <a:r>
              <a:rPr lang="en-US" dirty="0" smtClean="0"/>
              <a:t>) on fly.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	e.g. </a:t>
            </a:r>
            <a:r>
              <a:rPr lang="en-US" b="1" dirty="0" err="1" smtClean="0"/>
              <a:t>Geometry.STBuffer</a:t>
            </a:r>
            <a:r>
              <a:rPr lang="en-US" b="1" dirty="0" smtClean="0"/>
              <a:t>(500)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4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SQL Spatial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89869"/>
            <a:ext cx="8839200" cy="762000"/>
          </a:xfrm>
        </p:spPr>
        <p:txBody>
          <a:bodyPr/>
          <a:lstStyle/>
          <a:p>
            <a:pPr lvl="0"/>
            <a:r>
              <a:rPr lang="en-US" sz="2000" b="1" dirty="0" smtClean="0"/>
              <a:t>SIRENS</a:t>
            </a:r>
          </a:p>
          <a:p>
            <a:pPr marL="0" lvl="0" indent="0">
              <a:buNone/>
            </a:pPr>
            <a:r>
              <a:rPr lang="en-US" sz="2000" b="1" dirty="0"/>
              <a:t>	</a:t>
            </a:r>
            <a:r>
              <a:rPr lang="en-US" sz="1600" b="1" dirty="0" smtClean="0"/>
              <a:t>SELECT TOP 100 PERCENT </a:t>
            </a:r>
            <a:r>
              <a:rPr lang="en-US" sz="1600" b="1" dirty="0"/>
              <a:t>OBJECTID, SHAPE </a:t>
            </a:r>
            <a:r>
              <a:rPr lang="en-US" sz="1600" b="1" dirty="0" smtClean="0"/>
              <a:t>FROM SIREN_PT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7452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42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SQL Spatial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89869"/>
            <a:ext cx="8839200" cy="762000"/>
          </a:xfrm>
        </p:spPr>
        <p:txBody>
          <a:bodyPr/>
          <a:lstStyle/>
          <a:p>
            <a:pPr lvl="0"/>
            <a:r>
              <a:rPr lang="en-US" sz="2000" b="1" dirty="0" smtClean="0"/>
              <a:t>SIRENS</a:t>
            </a:r>
          </a:p>
          <a:p>
            <a:pPr marL="0" lvl="0" indent="0">
              <a:buNone/>
            </a:pPr>
            <a:r>
              <a:rPr lang="en-US" sz="2000" b="1" dirty="0"/>
              <a:t>	</a:t>
            </a:r>
            <a:r>
              <a:rPr lang="en-US" sz="1600" b="1" dirty="0" smtClean="0"/>
              <a:t>SELECT TOP 100 PERCENT </a:t>
            </a:r>
            <a:r>
              <a:rPr lang="en-US" sz="1600" b="1" dirty="0"/>
              <a:t>OBJECTID, SHAPE </a:t>
            </a:r>
            <a:r>
              <a:rPr lang="en-US" sz="1600" b="1" dirty="0" smtClean="0"/>
              <a:t>FROM SIREN_PT</a:t>
            </a:r>
            <a:endParaRPr lang="en-US" sz="16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2587216"/>
            <a:ext cx="8839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sz="2000" b="1" dirty="0"/>
              <a:t>BUFFER</a:t>
            </a:r>
          </a:p>
          <a:p>
            <a:pPr marL="0" lvl="0" indent="0">
              <a:buNone/>
            </a:pPr>
            <a:r>
              <a:rPr lang="en-US" sz="2000" b="1" dirty="0"/>
              <a:t>	</a:t>
            </a:r>
            <a:r>
              <a:rPr lang="en-US" sz="1600" b="1" dirty="0"/>
              <a:t>SELECT TOP 100 PERCENT</a:t>
            </a:r>
          </a:p>
          <a:p>
            <a:pPr marL="0" lvl="0" indent="0">
              <a:buNone/>
            </a:pPr>
            <a:r>
              <a:rPr lang="en-US" sz="1600" b="1" dirty="0"/>
              <a:t>	OBJECTID, </a:t>
            </a:r>
          </a:p>
          <a:p>
            <a:pPr marL="0" lvl="0" indent="0">
              <a:buNone/>
            </a:pPr>
            <a:r>
              <a:rPr lang="en-US" sz="1600" b="1" dirty="0"/>
              <a:t>	</a:t>
            </a:r>
            <a:r>
              <a:rPr lang="en-US" sz="1600" b="1" dirty="0" err="1"/>
              <a:t>SHAPE.STBuffer</a:t>
            </a:r>
            <a:r>
              <a:rPr lang="en-US" sz="1600" b="1" dirty="0"/>
              <a:t>(RADIUS_FT) [SHAPE]</a:t>
            </a:r>
          </a:p>
          <a:p>
            <a:pPr marL="0" indent="0">
              <a:buNone/>
            </a:pPr>
            <a:r>
              <a:rPr lang="en-US" sz="1600" b="1" dirty="0"/>
              <a:t>	FROM </a:t>
            </a:r>
            <a:r>
              <a:rPr lang="en-US" sz="1600" b="1" dirty="0" smtClean="0"/>
              <a:t>SIREN_PT</a:t>
            </a:r>
            <a:endParaRPr lang="en-US" sz="16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7195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" y="0"/>
            <a:ext cx="9396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SQL Spatial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1489869"/>
            <a:ext cx="883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b="1" kern="0" smtClean="0"/>
              <a:t>SIRENS</a:t>
            </a:r>
          </a:p>
          <a:p>
            <a:pPr marL="0" indent="0">
              <a:buFontTx/>
              <a:buNone/>
            </a:pPr>
            <a:r>
              <a:rPr lang="en-US" sz="2000" b="1" kern="0" smtClean="0"/>
              <a:t>	</a:t>
            </a:r>
            <a:r>
              <a:rPr lang="en-US" sz="1600" b="1" kern="0" smtClean="0"/>
              <a:t>SELECT TOP 100 PERCENT OBJECTID, SHAPE FROM SIREN_PT</a:t>
            </a:r>
            <a:endParaRPr lang="en-US" sz="1600" b="1" kern="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2587216"/>
            <a:ext cx="8839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sz="2000" b="1" dirty="0"/>
              <a:t>BUFFER</a:t>
            </a:r>
          </a:p>
          <a:p>
            <a:pPr marL="0" lvl="0" indent="0">
              <a:buNone/>
            </a:pPr>
            <a:r>
              <a:rPr lang="en-US" sz="2000" b="1" dirty="0"/>
              <a:t>	</a:t>
            </a:r>
            <a:r>
              <a:rPr lang="en-US" sz="1600" b="1" dirty="0"/>
              <a:t>SELECT TOP 100 PERCENT</a:t>
            </a:r>
          </a:p>
          <a:p>
            <a:pPr marL="0" lvl="0" indent="0">
              <a:buNone/>
            </a:pPr>
            <a:r>
              <a:rPr lang="en-US" sz="1600" b="1" dirty="0"/>
              <a:t>	OBJECTID, </a:t>
            </a:r>
          </a:p>
          <a:p>
            <a:pPr marL="0" lvl="0" indent="0">
              <a:buNone/>
            </a:pPr>
            <a:r>
              <a:rPr lang="en-US" sz="1600" b="1" dirty="0"/>
              <a:t>	</a:t>
            </a:r>
            <a:r>
              <a:rPr lang="en-US" sz="1600" b="1" dirty="0" err="1"/>
              <a:t>SHAPE.STBuffer</a:t>
            </a:r>
            <a:r>
              <a:rPr lang="en-US" sz="1600" b="1" dirty="0"/>
              <a:t>(RADIUS_FT) [SHAPE]</a:t>
            </a:r>
          </a:p>
          <a:p>
            <a:pPr marL="0" indent="0">
              <a:buNone/>
            </a:pPr>
            <a:r>
              <a:rPr lang="en-US" sz="1600" b="1" dirty="0"/>
              <a:t>	FROM </a:t>
            </a:r>
            <a:r>
              <a:rPr lang="en-US" sz="1600" b="1" dirty="0" smtClean="0"/>
              <a:t>SIREN_PT</a:t>
            </a:r>
            <a:endParaRPr lang="en-US" sz="1600" b="1" dirty="0"/>
          </a:p>
          <a:p>
            <a:endParaRPr lang="en-US" sz="20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4560479"/>
            <a:ext cx="8839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sz="2000" b="1" dirty="0"/>
              <a:t>UNION</a:t>
            </a:r>
          </a:p>
          <a:p>
            <a:pPr marL="0" lvl="0" indent="0">
              <a:buNone/>
            </a:pPr>
            <a:r>
              <a:rPr lang="en-US" sz="2000" b="1" dirty="0"/>
              <a:t>	</a:t>
            </a:r>
            <a:r>
              <a:rPr lang="en-US" sz="1600" b="1" dirty="0" smtClean="0"/>
              <a:t>SELECT TOP 100 PERCENT</a:t>
            </a:r>
          </a:p>
          <a:p>
            <a:pPr marL="0" lvl="0" indent="0">
              <a:buNone/>
            </a:pPr>
            <a:r>
              <a:rPr lang="en-US" sz="1600" b="1" dirty="0" smtClean="0"/>
              <a:t>	1 [OBJECTID], </a:t>
            </a:r>
            <a:r>
              <a:rPr lang="en-US" sz="1600" b="1" dirty="0"/>
              <a:t>	geometry::</a:t>
            </a:r>
            <a:r>
              <a:rPr lang="en-US" sz="1600" b="1" dirty="0" err="1"/>
              <a:t>UnionAggregate</a:t>
            </a:r>
            <a:r>
              <a:rPr lang="en-US" sz="1600" b="1" dirty="0"/>
              <a:t>(</a:t>
            </a:r>
            <a:r>
              <a:rPr lang="en-US" sz="1600" b="1" dirty="0" err="1"/>
              <a:t>SHAPE.STBuffer</a:t>
            </a:r>
            <a:r>
              <a:rPr lang="en-US" sz="1600" b="1" dirty="0"/>
              <a:t>(RADIUS_FT)) </a:t>
            </a:r>
            <a:r>
              <a:rPr lang="en-US" sz="1600" b="1" dirty="0" smtClean="0"/>
              <a:t>[SHAPE]</a:t>
            </a:r>
          </a:p>
          <a:p>
            <a:pPr marL="0" lvl="0" indent="0">
              <a:buNone/>
            </a:pPr>
            <a:r>
              <a:rPr lang="en-US" sz="1600" b="1" dirty="0"/>
              <a:t>	</a:t>
            </a:r>
            <a:r>
              <a:rPr lang="en-US" sz="1600" b="1" dirty="0" smtClean="0"/>
              <a:t>FROM SIREN_PT</a:t>
            </a:r>
            <a:endParaRPr lang="en-US" sz="1600" b="1" dirty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8008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" y="0"/>
            <a:ext cx="92678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76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 Mapping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Legal descriptions</a:t>
            </a:r>
          </a:p>
          <a:p>
            <a:pPr lvl="1"/>
            <a:r>
              <a:rPr lang="en-US" sz="2000" dirty="0"/>
              <a:t>Metes and Bounds, Aliquot Parts (PLSS), lot/block system (subdivision) and strip description</a:t>
            </a:r>
          </a:p>
          <a:p>
            <a:r>
              <a:rPr lang="en-US" sz="2400" dirty="0" smtClean="0"/>
              <a:t>Older Plats</a:t>
            </a:r>
          </a:p>
          <a:p>
            <a:pPr lvl="1"/>
            <a:r>
              <a:rPr lang="en-US" sz="1800" dirty="0" smtClean="0"/>
              <a:t>Sometimes they have a few Metes and Bounds calls and maybe even a reference to PLSS</a:t>
            </a:r>
          </a:p>
          <a:p>
            <a:pPr lvl="1"/>
            <a:r>
              <a:rPr lang="en-US" sz="1800" dirty="0" smtClean="0"/>
              <a:t>Most of the time they call boundary dimensions and Right-of-Way widths</a:t>
            </a:r>
          </a:p>
          <a:p>
            <a:r>
              <a:rPr lang="en-US" sz="2400" dirty="0" smtClean="0"/>
              <a:t>Newer Plats</a:t>
            </a:r>
          </a:p>
          <a:p>
            <a:pPr lvl="1"/>
            <a:r>
              <a:rPr lang="en-US" sz="1800" dirty="0" smtClean="0"/>
              <a:t>Mostly metes and bounds calls and good reference to PLSS</a:t>
            </a:r>
          </a:p>
          <a:p>
            <a:r>
              <a:rPr lang="en-US" sz="2400" dirty="0" smtClean="0"/>
              <a:t>Fractional Sections</a:t>
            </a:r>
          </a:p>
          <a:p>
            <a:pPr lvl="1"/>
            <a:r>
              <a:rPr lang="en-US" sz="2000" dirty="0" smtClean="0"/>
              <a:t>Protraction of lines and corners</a:t>
            </a:r>
          </a:p>
        </p:txBody>
      </p:sp>
    </p:spTree>
    <p:extLst>
      <p:ext uri="{BB962C8B-B14F-4D97-AF65-F5344CB8AC3E}">
        <p14:creationId xmlns:p14="http://schemas.microsoft.com/office/powerpoint/2010/main" val="33259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272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Older Plats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6" y="1600200"/>
            <a:ext cx="7824887" cy="4525963"/>
          </a:xfrm>
        </p:spPr>
      </p:pic>
    </p:spTree>
    <p:extLst>
      <p:ext uri="{BB962C8B-B14F-4D97-AF65-F5344CB8AC3E}">
        <p14:creationId xmlns:p14="http://schemas.microsoft.com/office/powerpoint/2010/main" val="23056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Older Plats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70" y="1600200"/>
            <a:ext cx="5218460" cy="4525963"/>
          </a:xfrm>
        </p:spPr>
      </p:pic>
    </p:spTree>
    <p:extLst>
      <p:ext uri="{BB962C8B-B14F-4D97-AF65-F5344CB8AC3E}">
        <p14:creationId xmlns:p14="http://schemas.microsoft.com/office/powerpoint/2010/main" val="175026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7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Newer Plats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06" y="1600200"/>
            <a:ext cx="5435987" cy="4525963"/>
          </a:xfrm>
        </p:spPr>
      </p:pic>
    </p:spTree>
    <p:extLst>
      <p:ext uri="{BB962C8B-B14F-4D97-AF65-F5344CB8AC3E}">
        <p14:creationId xmlns:p14="http://schemas.microsoft.com/office/powerpoint/2010/main" val="204640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Newer Plats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82" y="1600200"/>
            <a:ext cx="6481035" cy="4525963"/>
          </a:xfrm>
        </p:spPr>
      </p:pic>
    </p:spTree>
    <p:extLst>
      <p:ext uri="{BB962C8B-B14F-4D97-AF65-F5344CB8AC3E}">
        <p14:creationId xmlns:p14="http://schemas.microsoft.com/office/powerpoint/2010/main" val="399135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2"/>
            <a:ext cx="6668219" cy="5083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1"/>
            <a:ext cx="6668219" cy="50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8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Fractional Sections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0" y="1600200"/>
            <a:ext cx="5188299" cy="4525963"/>
          </a:xfrm>
        </p:spPr>
      </p:pic>
    </p:spTree>
    <p:extLst>
      <p:ext uri="{BB962C8B-B14F-4D97-AF65-F5344CB8AC3E}">
        <p14:creationId xmlns:p14="http://schemas.microsoft.com/office/powerpoint/2010/main" val="250282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31" y="240324"/>
            <a:ext cx="5943600" cy="5943600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31" y="234462"/>
            <a:ext cx="5943600" cy="5943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0324"/>
            <a:ext cx="5943600" cy="5943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0324"/>
            <a:ext cx="5943600" cy="5943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31" y="234462"/>
            <a:ext cx="5943600" cy="5943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4462"/>
            <a:ext cx="59436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-2362200"/>
            <a:ext cx="8229600" cy="1143000"/>
          </a:xfrm>
        </p:spPr>
        <p:txBody>
          <a:bodyPr/>
          <a:lstStyle/>
          <a:p>
            <a:r>
              <a:rPr lang="en-US" dirty="0" smtClean="0"/>
              <a:t>Fractional 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5196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Lucity Project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Software used by JCW and PWK</a:t>
            </a:r>
          </a:p>
          <a:p>
            <a:pPr eaLnBrk="1" hangingPunct="1"/>
            <a:r>
              <a:rPr lang="en-US" altLang="en-US" dirty="0" smtClean="0"/>
              <a:t>Merged/Integrated in September</a:t>
            </a:r>
          </a:p>
          <a:p>
            <a:pPr eaLnBrk="1" hangingPunct="1"/>
            <a:r>
              <a:rPr lang="en-US" altLang="en-US" dirty="0" smtClean="0"/>
              <a:t>Cost savings and shared work development</a:t>
            </a:r>
          </a:p>
          <a:p>
            <a:pPr eaLnBrk="1" hangingPunct="1"/>
            <a:r>
              <a:rPr lang="en-US" altLang="en-US" dirty="0" smtClean="0"/>
              <a:t>Expand how we use Lucity</a:t>
            </a:r>
          </a:p>
          <a:p>
            <a:pPr eaLnBrk="1" hangingPunct="1"/>
            <a:r>
              <a:rPr lang="en-US" altLang="en-US" dirty="0" smtClean="0"/>
              <a:t>Dashboard and Web Map</a:t>
            </a:r>
          </a:p>
          <a:p>
            <a:pPr eaLnBrk="1" hangingPunct="1"/>
            <a:r>
              <a:rPr lang="en-US" altLang="en-US" dirty="0" smtClean="0"/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415342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ESRI Lessons Learned 2014 </a:t>
            </a:r>
            <a:endParaRPr lang="en-US" dirty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Imagery</a:t>
            </a:r>
          </a:p>
          <a:p>
            <a:r>
              <a:rPr lang="en-US" dirty="0" smtClean="0"/>
              <a:t>SDE Raster at 10.2</a:t>
            </a:r>
          </a:p>
          <a:p>
            <a:pPr lvl="1"/>
            <a:r>
              <a:rPr lang="en-US" dirty="0" smtClean="0"/>
              <a:t>Desktop 10.2</a:t>
            </a:r>
          </a:p>
          <a:p>
            <a:pPr lvl="1"/>
            <a:r>
              <a:rPr lang="en-US" dirty="0" err="1" smtClean="0"/>
              <a:t>ArcGISPro</a:t>
            </a:r>
            <a:endParaRPr lang="en-US" dirty="0" smtClean="0"/>
          </a:p>
          <a:p>
            <a:pPr lvl="1"/>
            <a:r>
              <a:rPr lang="en-US" smtClean="0"/>
              <a:t>Desktop 10.3?</a:t>
            </a:r>
            <a:endParaRPr lang="en-US" dirty="0" smtClean="0"/>
          </a:p>
          <a:p>
            <a:pPr lvl="1"/>
            <a:r>
              <a:rPr lang="en-US" dirty="0" err="1" smtClean="0"/>
              <a:t>Listserve</a:t>
            </a:r>
            <a:r>
              <a:rPr lang="en-US" dirty="0" smtClean="0"/>
              <a:t> comment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Lucity Mobile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r>
              <a:rPr lang="en-US" dirty="0" smtClean="0"/>
              <a:t>Work crews can now go Mobile</a:t>
            </a:r>
          </a:p>
          <a:p>
            <a:r>
              <a:rPr lang="en-US" dirty="0" smtClean="0"/>
              <a:t>Samsung Tab4 Android Tablets</a:t>
            </a:r>
          </a:p>
          <a:p>
            <a:r>
              <a:rPr lang="en-US" dirty="0" smtClean="0"/>
              <a:t>9 for Road Crew Foreman</a:t>
            </a:r>
          </a:p>
          <a:p>
            <a:r>
              <a:rPr lang="en-US" dirty="0" smtClean="0"/>
              <a:t>Mobile Dashboard with a Map</a:t>
            </a:r>
          </a:p>
          <a:p>
            <a:r>
              <a:rPr lang="en-US" dirty="0" smtClean="0"/>
              <a:t>Will need to upgrade to 2014r2 for offline maps</a:t>
            </a:r>
          </a:p>
          <a:p>
            <a:r>
              <a:rPr lang="en-US" dirty="0"/>
              <a:t>Can edit with Collector while </a:t>
            </a:r>
            <a:r>
              <a:rPr lang="en-US" dirty="0" smtClean="0"/>
              <a:t>connected with tablets</a:t>
            </a:r>
          </a:p>
        </p:txBody>
      </p:sp>
    </p:spTree>
    <p:extLst>
      <p:ext uri="{BB962C8B-B14F-4D97-AF65-F5344CB8AC3E}">
        <p14:creationId xmlns:p14="http://schemas.microsoft.com/office/powerpoint/2010/main" val="361176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Mobile Dashboard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241" y="1143000"/>
            <a:ext cx="6605517" cy="49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Mobile Offline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81481"/>
            <a:ext cx="6858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94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Work Orders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102453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See all Work Orders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1" y="1143000"/>
            <a:ext cx="6631998" cy="49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Assets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990600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0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Assets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9906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2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Asset Details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219200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2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Mobile Map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1430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Options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5240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Maps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46" y="1381286"/>
            <a:ext cx="6370108" cy="4777581"/>
          </a:xfrm>
        </p:spPr>
      </p:pic>
    </p:spTree>
    <p:extLst>
      <p:ext uri="{BB962C8B-B14F-4D97-AF65-F5344CB8AC3E}">
        <p14:creationId xmlns:p14="http://schemas.microsoft.com/office/powerpoint/2010/main" val="242822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98" y="1600200"/>
            <a:ext cx="6037003" cy="4525963"/>
          </a:xfrm>
        </p:spPr>
      </p:pic>
    </p:spTree>
    <p:extLst>
      <p:ext uri="{BB962C8B-B14F-4D97-AF65-F5344CB8AC3E}">
        <p14:creationId xmlns:p14="http://schemas.microsoft.com/office/powerpoint/2010/main" val="35407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417638"/>
            <a:ext cx="6172200" cy="46291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9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Attribute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142999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1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View Photos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56" y="1028350"/>
            <a:ext cx="6792287" cy="50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9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Redlining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9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Redlining Options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8272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8817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United States National Grid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USNG</a:t>
            </a:r>
          </a:p>
        </p:txBody>
      </p:sp>
    </p:spTree>
    <p:extLst>
      <p:ext uri="{BB962C8B-B14F-4D97-AF65-F5344CB8AC3E}">
        <p14:creationId xmlns:p14="http://schemas.microsoft.com/office/powerpoint/2010/main" val="276885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It Happen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Larry Moore’s </a:t>
            </a:r>
            <a:r>
              <a:rPr lang="en-US" sz="2400" dirty="0" smtClean="0">
                <a:hlinkClick r:id="rId2" action="ppaction://hlinkfile"/>
              </a:rPr>
              <a:t>USNG.js</a:t>
            </a: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Convert the JavaScript to SQL</a:t>
            </a:r>
          </a:p>
          <a:p>
            <a:pPr marL="800100" lvl="2" indent="0">
              <a:buNone/>
            </a:pPr>
            <a:r>
              <a:rPr lang="en-US" sz="1600" dirty="0" smtClean="0">
                <a:hlinkClick r:id="rId3" action="ppaction://hlinkfile"/>
              </a:rPr>
              <a:t>Failure </a:t>
            </a:r>
            <a:r>
              <a:rPr lang="en-US" sz="1600" dirty="0" smtClean="0"/>
              <a:t>– SQL math does not match JavaScript math</a:t>
            </a:r>
          </a:p>
          <a:p>
            <a:pPr marL="1257300" lvl="3" indent="0">
              <a:buNone/>
            </a:pPr>
            <a:r>
              <a:rPr lang="en-US" sz="1400" dirty="0" smtClean="0"/>
              <a:t>6386515.92</a:t>
            </a:r>
            <a:r>
              <a:rPr lang="en-US" sz="14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3737298</a:t>
            </a:r>
            <a:r>
              <a:rPr lang="en-US" sz="1400" dirty="0" smtClean="0"/>
              <a:t>,0.643938</a:t>
            </a:r>
            <a:r>
              <a:rPr lang="en-US" sz="14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6508966942</a:t>
            </a:r>
            <a:endParaRPr lang="en-US" sz="1400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1257300" lvl="3" indent="0">
              <a:buNone/>
            </a:pPr>
            <a:r>
              <a:rPr lang="en-US" sz="1400" dirty="0"/>
              <a:t>6386515.92</a:t>
            </a:r>
            <a:r>
              <a:rPr lang="en-US" sz="1400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169432</a:t>
            </a:r>
            <a:r>
              <a:rPr lang="en-US" sz="1400" dirty="0"/>
              <a:t> ,</a:t>
            </a:r>
            <a:r>
              <a:rPr lang="en-US" sz="1400" dirty="0" smtClean="0"/>
              <a:t>0.643938</a:t>
            </a:r>
            <a:r>
              <a:rPr lang="en-US" sz="14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393293852</a:t>
            </a:r>
            <a:endParaRPr lang="en-US" sz="1400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Convert JavaScript to VB.NET CLR function</a:t>
            </a:r>
          </a:p>
          <a:p>
            <a:pPr marL="800100" lvl="2" indent="0">
              <a:buNone/>
            </a:pPr>
            <a:r>
              <a:rPr lang="en-US" sz="1600" dirty="0" smtClean="0"/>
              <a:t>Voila, works beautifully </a:t>
            </a:r>
          </a:p>
          <a:p>
            <a:pPr marL="800100" lvl="2" indent="0">
              <a:buNone/>
            </a:pPr>
            <a:r>
              <a:rPr lang="en-US" sz="1600" dirty="0" smtClean="0"/>
              <a:t>SELECT </a:t>
            </a:r>
            <a:r>
              <a:rPr lang="en-US" sz="1600" dirty="0" err="1" smtClean="0"/>
              <a:t>addrep.dbo.fnUSNG</a:t>
            </a:r>
            <a:r>
              <a:rPr lang="en-US" sz="1600" dirty="0" smtClean="0"/>
              <a:t>(</a:t>
            </a:r>
            <a:r>
              <a:rPr lang="en-US" sz="1600" dirty="0" err="1" smtClean="0"/>
              <a:t>Latitude,Longitude</a:t>
            </a:r>
            <a:r>
              <a:rPr lang="en-US" sz="16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Add write ability to ESRI </a:t>
            </a:r>
            <a:r>
              <a:rPr lang="en-US" sz="2400" dirty="0" err="1" smtClean="0"/>
              <a:t>AddIn</a:t>
            </a:r>
            <a:endParaRPr lang="en-US" sz="2400" dirty="0" smtClean="0"/>
          </a:p>
          <a:p>
            <a:pPr marL="800100" lvl="2" indent="0">
              <a:buNone/>
            </a:pPr>
            <a:r>
              <a:rPr lang="en-US" sz="1400" dirty="0" smtClean="0"/>
              <a:t>Dim </a:t>
            </a:r>
            <a:r>
              <a:rPr lang="en-US" sz="1400" dirty="0" err="1"/>
              <a:t>convertPnt</a:t>
            </a:r>
            <a:r>
              <a:rPr lang="en-US" sz="1400" dirty="0"/>
              <a:t> As </a:t>
            </a:r>
            <a:r>
              <a:rPr lang="en-US" sz="1400" dirty="0" err="1"/>
              <a:t>ESRI.ArcGIS.Geometry.IConversionMGRS</a:t>
            </a:r>
            <a:r>
              <a:rPr lang="en-US" sz="1400" dirty="0"/>
              <a:t> = </a:t>
            </a:r>
            <a:r>
              <a:rPr lang="en-US" sz="1400" dirty="0" err="1"/>
              <a:t>TryCast</a:t>
            </a:r>
            <a:r>
              <a:rPr lang="en-US" sz="1400" dirty="0"/>
              <a:t>(</a:t>
            </a:r>
            <a:r>
              <a:rPr lang="en-US" sz="1400" dirty="0" err="1"/>
              <a:t>pPoint</a:t>
            </a:r>
            <a:r>
              <a:rPr lang="en-US" sz="1400" dirty="0"/>
              <a:t>, </a:t>
            </a:r>
            <a:r>
              <a:rPr lang="en-US" sz="1400" dirty="0" err="1"/>
              <a:t>ESRI.ArcGIS.Geometry.IConversionMGRS</a:t>
            </a:r>
            <a:r>
              <a:rPr lang="en-US" sz="1400" dirty="0" smtClean="0"/>
              <a:t>)</a:t>
            </a:r>
          </a:p>
          <a:p>
            <a:pPr marL="800100" lvl="2" indent="0">
              <a:buNone/>
            </a:pPr>
            <a:r>
              <a:rPr lang="en-US" sz="1400" dirty="0" err="1"/>
              <a:t>sUSNG</a:t>
            </a:r>
            <a:r>
              <a:rPr lang="en-US" sz="1400" dirty="0"/>
              <a:t> = </a:t>
            </a:r>
            <a:r>
              <a:rPr lang="en-US" sz="1400" dirty="0" err="1"/>
              <a:t>convertPnt.CreateMGRS</a:t>
            </a:r>
            <a:r>
              <a:rPr lang="en-US" sz="1400" dirty="0"/>
              <a:t>(5, True, </a:t>
            </a:r>
            <a:r>
              <a:rPr lang="en-US" sz="1400" dirty="0" err="1"/>
              <a:t>ESRI.ArcGIS.Geometry.esriMGRSModeEnum.esriMGRSMode_USNG</a:t>
            </a:r>
            <a:r>
              <a:rPr lang="en-US" sz="1400" dirty="0" smtClean="0"/>
              <a:t>)</a:t>
            </a:r>
            <a:endParaRPr lang="en-US" sz="1400" dirty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8310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2014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Mosaic - Possible Benefits:</a:t>
            </a:r>
          </a:p>
          <a:p>
            <a:pPr lvl="1"/>
            <a:r>
              <a:rPr lang="en-US" dirty="0" smtClean="0"/>
              <a:t>Faster to get in useable format</a:t>
            </a:r>
          </a:p>
          <a:p>
            <a:pPr lvl="1"/>
            <a:r>
              <a:rPr lang="en-US" dirty="0" smtClean="0"/>
              <a:t>Faster responsiveness?</a:t>
            </a:r>
          </a:p>
          <a:p>
            <a:pPr lvl="1"/>
            <a:r>
              <a:rPr lang="en-US" dirty="0" smtClean="0"/>
              <a:t>File storage may be cheaper than database storage</a:t>
            </a:r>
          </a:p>
          <a:p>
            <a:pPr lvl="1"/>
            <a:r>
              <a:rPr lang="en-US" dirty="0" smtClean="0"/>
              <a:t>Less duplication</a:t>
            </a:r>
          </a:p>
          <a:p>
            <a:r>
              <a:rPr lang="en-US" dirty="0" smtClean="0"/>
              <a:t>Requires Image server extension to serve via ArcGIS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9636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Utilities &amp; </a:t>
            </a:r>
            <a:r>
              <a:rPr lang="en-US" dirty="0" smtClean="0"/>
              <a:t>Signs</a:t>
            </a:r>
          </a:p>
          <a:p>
            <a:r>
              <a:rPr lang="en-US" dirty="0" smtClean="0"/>
              <a:t>Mowing</a:t>
            </a:r>
          </a:p>
          <a:p>
            <a:r>
              <a:rPr lang="en-US" dirty="0" smtClean="0"/>
              <a:t>Home Owners </a:t>
            </a:r>
            <a:r>
              <a:rPr lang="en-US" dirty="0" err="1" smtClean="0"/>
              <a:t>Assoc</a:t>
            </a:r>
            <a:r>
              <a:rPr lang="en-US" dirty="0" smtClean="0"/>
              <a:t> attributes</a:t>
            </a:r>
          </a:p>
          <a:p>
            <a:r>
              <a:rPr lang="en-US" dirty="0" smtClean="0"/>
              <a:t>Livestock</a:t>
            </a:r>
          </a:p>
          <a:p>
            <a:r>
              <a:rPr lang="en-US" dirty="0" smtClean="0"/>
              <a:t>School District asset management</a:t>
            </a:r>
          </a:p>
          <a:p>
            <a:r>
              <a:rPr lang="en-US" dirty="0" smtClean="0"/>
              <a:t>Permit and public art updates</a:t>
            </a:r>
            <a:endParaRPr lang="en-US" dirty="0"/>
          </a:p>
          <a:p>
            <a:r>
              <a:rPr lang="en-US" dirty="0" smtClean="0"/>
              <a:t>Parks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7486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1 - Utility Editing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4525963"/>
          </a:xfrm>
        </p:spPr>
        <p:txBody>
          <a:bodyPr/>
          <a:lstStyle/>
          <a:p>
            <a:r>
              <a:rPr lang="en-US" sz="2400" dirty="0" smtClean="0"/>
              <a:t>Project - Provide web interface for Spring Hill </a:t>
            </a:r>
            <a:r>
              <a:rPr lang="en-US" sz="2400" dirty="0" err="1" smtClean="0"/>
              <a:t>myAIMS</a:t>
            </a:r>
            <a:r>
              <a:rPr lang="en-US" sz="2400" dirty="0" smtClean="0"/>
              <a:t> users to edit municipal utility data.</a:t>
            </a:r>
          </a:p>
          <a:p>
            <a:r>
              <a:rPr lang="en-US" sz="2400" dirty="0" smtClean="0"/>
              <a:t>Prior practice</a:t>
            </a:r>
          </a:p>
          <a:p>
            <a:pPr lvl="1"/>
            <a:r>
              <a:rPr lang="en-US" sz="2000" dirty="0" smtClean="0"/>
              <a:t>City engineer sends </a:t>
            </a:r>
            <a:r>
              <a:rPr lang="en-US" sz="2000" dirty="0" err="1" smtClean="0"/>
              <a:t>dwg</a:t>
            </a:r>
            <a:r>
              <a:rPr lang="en-US" sz="2000" dirty="0" smtClean="0"/>
              <a:t> to AIMS for new plats.</a:t>
            </a:r>
          </a:p>
          <a:p>
            <a:pPr lvl="1"/>
            <a:r>
              <a:rPr lang="en-US" sz="2000" dirty="0" smtClean="0"/>
              <a:t>Typically there were no attributes/minimal anno.</a:t>
            </a:r>
          </a:p>
          <a:p>
            <a:pPr lvl="1"/>
            <a:r>
              <a:rPr lang="en-US" sz="2000" dirty="0" smtClean="0"/>
              <a:t>Occasionally a pdf with attributes was included.</a:t>
            </a:r>
          </a:p>
          <a:p>
            <a:pPr lvl="1"/>
            <a:r>
              <a:rPr lang="en-US" sz="2000" dirty="0" smtClean="0"/>
              <a:t>Errors/Changes were communicated via email.</a:t>
            </a:r>
          </a:p>
          <a:p>
            <a:pPr lvl="1"/>
            <a:r>
              <a:rPr lang="en-US" sz="2000" dirty="0" smtClean="0"/>
              <a:t>AIMS add/edit data as time allowed.</a:t>
            </a:r>
          </a:p>
          <a:p>
            <a:pPr lvl="1"/>
            <a:endParaRPr lang="en-US" sz="20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56337"/>
            <a:ext cx="2181943" cy="149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27" y="4723806"/>
            <a:ext cx="1981200" cy="152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Utility Editing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6707133" cy="496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76200" y="1295400"/>
            <a:ext cx="1828800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Utility Managers control data.</a:t>
            </a:r>
          </a:p>
          <a:p>
            <a:r>
              <a:rPr lang="en-US" sz="1600" kern="0" dirty="0" smtClean="0"/>
              <a:t>Domains to control data entry.</a:t>
            </a:r>
          </a:p>
          <a:p>
            <a:r>
              <a:rPr lang="en-US" sz="1600" kern="0" dirty="0" smtClean="0"/>
              <a:t>Snapping enabled for connectivity.</a:t>
            </a:r>
          </a:p>
          <a:p>
            <a:r>
              <a:rPr lang="en-US" sz="1600" kern="0" dirty="0" smtClean="0"/>
              <a:t>Centralized data sources (SDE).</a:t>
            </a:r>
          </a:p>
          <a:p>
            <a:r>
              <a:rPr lang="en-US" sz="1600" kern="0" dirty="0" smtClean="0"/>
              <a:t>AIMS listeners for non-edit fields (Date Added, Modified, etc.)</a:t>
            </a:r>
          </a:p>
          <a:p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35071180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Highlight 2 - Sign Editing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4525963"/>
          </a:xfrm>
        </p:spPr>
        <p:txBody>
          <a:bodyPr/>
          <a:lstStyle/>
          <a:p>
            <a:r>
              <a:rPr lang="en-US" sz="2400" dirty="0" smtClean="0"/>
              <a:t>Project - Provide web interface for Asst. Public Works Director to capture sign inventory.</a:t>
            </a:r>
          </a:p>
          <a:p>
            <a:pPr lvl="1"/>
            <a:r>
              <a:rPr lang="en-US" sz="2000" dirty="0" smtClean="0"/>
              <a:t>Needed for Federal </a:t>
            </a:r>
            <a:r>
              <a:rPr lang="en-US" sz="2000" dirty="0" err="1" smtClean="0"/>
              <a:t>retroreflectivity</a:t>
            </a:r>
            <a:r>
              <a:rPr lang="en-US" sz="2000" dirty="0" smtClean="0"/>
              <a:t> requirements.</a:t>
            </a:r>
          </a:p>
          <a:p>
            <a:r>
              <a:rPr lang="en-US" sz="2400" dirty="0" smtClean="0"/>
              <a:t>Prior practice</a:t>
            </a:r>
          </a:p>
          <a:p>
            <a:pPr lvl="1"/>
            <a:r>
              <a:rPr lang="en-US" sz="2000" dirty="0" smtClean="0"/>
              <a:t>Excel document with little data.</a:t>
            </a:r>
          </a:p>
          <a:p>
            <a:pPr lvl="1"/>
            <a:r>
              <a:rPr lang="en-US" sz="2000" dirty="0" smtClean="0"/>
              <a:t>Non standard field names.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22357"/>
            <a:ext cx="26193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90816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Sign Editing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6200" y="1295400"/>
            <a:ext cx="1828800" cy="495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Pole added 1</a:t>
            </a:r>
            <a:r>
              <a:rPr lang="en-US" sz="1600" kern="0" baseline="30000" dirty="0" smtClean="0"/>
              <a:t>st</a:t>
            </a:r>
            <a:r>
              <a:rPr lang="en-US" sz="1600" kern="0" dirty="0" smtClean="0"/>
              <a:t> with pole ID manually entered.</a:t>
            </a:r>
          </a:p>
          <a:p>
            <a:r>
              <a:rPr lang="en-US" sz="1600" kern="0" dirty="0" smtClean="0"/>
              <a:t>Sign(s) added to pole with auto-snapping.</a:t>
            </a:r>
          </a:p>
          <a:p>
            <a:r>
              <a:rPr lang="en-US" sz="1600" kern="0" dirty="0" smtClean="0"/>
              <a:t>Pole ID auto calculates on sign (using SQL trigger).</a:t>
            </a:r>
          </a:p>
          <a:p>
            <a:r>
              <a:rPr lang="en-US" sz="1600" kern="0" dirty="0" smtClean="0"/>
              <a:t>Fields adhere closely to LGIM.</a:t>
            </a:r>
          </a:p>
          <a:p>
            <a:r>
              <a:rPr lang="en-US" sz="1600" kern="0" dirty="0" smtClean="0"/>
              <a:t>‘Locate Me’ for field editing.</a:t>
            </a:r>
            <a:endParaRPr lang="en-US" sz="1600" kern="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27874"/>
            <a:ext cx="6781800" cy="502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52136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3820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CREATE TRIGGER [</a:t>
            </a:r>
            <a:r>
              <a:rPr lang="en-US" sz="1800" dirty="0">
                <a:solidFill>
                  <a:srgbClr val="FF0000"/>
                </a:solidFill>
              </a:rPr>
              <a:t>DL</a:t>
            </a:r>
            <a:r>
              <a:rPr lang="en-US" sz="1800" dirty="0"/>
              <a:t>].[</a:t>
            </a:r>
            <a:r>
              <a:rPr lang="en-US" sz="1800" dirty="0" err="1">
                <a:solidFill>
                  <a:srgbClr val="FF0000"/>
                </a:solidFill>
              </a:rPr>
              <a:t>trig_SH_Sign_PT_Add</a:t>
            </a:r>
            <a:r>
              <a:rPr lang="en-US" sz="1800" dirty="0"/>
              <a:t>]</a:t>
            </a:r>
          </a:p>
          <a:p>
            <a:pPr marL="0" indent="0">
              <a:buNone/>
            </a:pPr>
            <a:r>
              <a:rPr lang="en-US" sz="1800" dirty="0"/>
              <a:t>   ON  [</a:t>
            </a:r>
            <a:r>
              <a:rPr lang="en-US" sz="1800" dirty="0">
                <a:solidFill>
                  <a:srgbClr val="FF0000"/>
                </a:solidFill>
              </a:rPr>
              <a:t>DL</a:t>
            </a:r>
            <a:r>
              <a:rPr lang="en-US" sz="1800" dirty="0"/>
              <a:t>].[</a:t>
            </a:r>
            <a:r>
              <a:rPr lang="en-US" sz="1800" dirty="0">
                <a:solidFill>
                  <a:srgbClr val="FF0000"/>
                </a:solidFill>
              </a:rPr>
              <a:t>SH_SIGN_PT</a:t>
            </a:r>
            <a:r>
              <a:rPr lang="en-US" sz="1800" dirty="0"/>
              <a:t>] </a:t>
            </a:r>
          </a:p>
          <a:p>
            <a:pPr marL="0" indent="0">
              <a:buNone/>
            </a:pPr>
            <a:r>
              <a:rPr lang="en-US" sz="1800" dirty="0"/>
              <a:t>   AFTER INSERT, UPDATE</a:t>
            </a:r>
          </a:p>
          <a:p>
            <a:pPr marL="0" indent="0">
              <a:buNone/>
            </a:pPr>
            <a:r>
              <a:rPr lang="en-US" sz="1800" dirty="0"/>
              <a:t>AS </a:t>
            </a:r>
          </a:p>
          <a:p>
            <a:pPr marL="0" indent="0">
              <a:buNone/>
            </a:pPr>
            <a:r>
              <a:rPr lang="en-US" sz="1800" dirty="0"/>
              <a:t>BEGIN</a:t>
            </a:r>
          </a:p>
          <a:p>
            <a:pPr marL="0" indent="0">
              <a:buNone/>
            </a:pPr>
            <a:r>
              <a:rPr lang="en-US" sz="1800" dirty="0"/>
              <a:t>      UPDATE a</a:t>
            </a:r>
          </a:p>
          <a:p>
            <a:pPr marL="0" indent="0">
              <a:buNone/>
            </a:pPr>
            <a:r>
              <a:rPr lang="en-US" sz="1800" dirty="0"/>
              <a:t>      </a:t>
            </a:r>
            <a:r>
              <a:rPr lang="en-US" sz="1800" dirty="0" smtClean="0"/>
              <a:t>SET </a:t>
            </a:r>
            <a:r>
              <a:rPr lang="en-US" sz="1800" dirty="0" err="1" smtClean="0"/>
              <a:t>a.</a:t>
            </a:r>
            <a:r>
              <a:rPr lang="en-US" sz="1800" dirty="0" err="1" smtClean="0">
                <a:solidFill>
                  <a:srgbClr val="FF0000"/>
                </a:solidFill>
              </a:rPr>
              <a:t>Pole_ID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err="1"/>
              <a:t>q.</a:t>
            </a:r>
            <a:r>
              <a:rPr lang="en-US" sz="1800" dirty="0" err="1">
                <a:solidFill>
                  <a:srgbClr val="FF0000"/>
                </a:solidFill>
              </a:rPr>
              <a:t>Pole_ID</a:t>
            </a:r>
            <a:r>
              <a:rPr lang="en-US" sz="1800" dirty="0"/>
              <a:t>, </a:t>
            </a:r>
            <a:r>
              <a:rPr lang="en-US" sz="1800" dirty="0" err="1"/>
              <a:t>a.</a:t>
            </a:r>
            <a:r>
              <a:rPr lang="en-US" sz="1800" dirty="0" err="1">
                <a:solidFill>
                  <a:srgbClr val="FF0000"/>
                </a:solidFill>
              </a:rPr>
              <a:t>Subdivision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= </a:t>
            </a:r>
            <a:r>
              <a:rPr lang="en-US" sz="1800" dirty="0" err="1"/>
              <a:t>q.</a:t>
            </a:r>
            <a:r>
              <a:rPr lang="en-US" sz="1800" dirty="0" err="1">
                <a:solidFill>
                  <a:srgbClr val="FF0000"/>
                </a:solidFill>
              </a:rPr>
              <a:t>Subdivision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/>
              <a:t>        from  </a:t>
            </a:r>
            <a:r>
              <a:rPr lang="en-US" sz="1800" dirty="0" err="1">
                <a:solidFill>
                  <a:srgbClr val="FF0000"/>
                </a:solidFill>
              </a:rPr>
              <a:t>jocodev.dl.SH_POLE_PT</a:t>
            </a:r>
            <a:r>
              <a:rPr lang="en-US" sz="1800" dirty="0"/>
              <a:t> q, </a:t>
            </a:r>
            <a:r>
              <a:rPr lang="en-US" sz="1800" dirty="0" err="1">
                <a:solidFill>
                  <a:srgbClr val="FF0000"/>
                </a:solidFill>
              </a:rPr>
              <a:t>jocodev.dl.SH_Sign_PT</a:t>
            </a:r>
            <a:r>
              <a:rPr lang="en-US" sz="1800" dirty="0"/>
              <a:t> a, </a:t>
            </a:r>
            <a:r>
              <a:rPr lang="en-US" sz="1800" dirty="0" smtClean="0"/>
              <a:t>	inserted 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where </a:t>
            </a:r>
            <a:r>
              <a:rPr lang="en-US" sz="1800" dirty="0" err="1" smtClean="0"/>
              <a:t>inserted.Shape.STIntersects</a:t>
            </a:r>
            <a:r>
              <a:rPr lang="en-US" sz="1800" dirty="0" smtClean="0"/>
              <a:t>(</a:t>
            </a:r>
            <a:r>
              <a:rPr lang="en-US" sz="1800" dirty="0" err="1" smtClean="0"/>
              <a:t>q.SHAPE</a:t>
            </a:r>
            <a:r>
              <a:rPr lang="en-US" sz="1800" dirty="0"/>
              <a:t>) = 1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AND </a:t>
            </a:r>
            <a:r>
              <a:rPr lang="en-US" sz="1800" dirty="0" err="1"/>
              <a:t>a.OBJECTID</a:t>
            </a:r>
            <a:r>
              <a:rPr lang="en-US" sz="1800" dirty="0"/>
              <a:t> = </a:t>
            </a:r>
            <a:r>
              <a:rPr lang="en-US" sz="1800" dirty="0" err="1"/>
              <a:t>inserted.OBJECTID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END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736600"/>
            <a:ext cx="278130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Other uses</a:t>
            </a:r>
          </a:p>
          <a:p>
            <a:r>
              <a:rPr lang="en-US" dirty="0" smtClean="0"/>
              <a:t>Upstream/Downstream nodes on utility lines</a:t>
            </a:r>
          </a:p>
          <a:p>
            <a:r>
              <a:rPr lang="en-US" dirty="0" smtClean="0"/>
              <a:t>Sections</a:t>
            </a:r>
          </a:p>
          <a:p>
            <a:pPr marL="0" indent="0">
              <a:buNone/>
            </a:pPr>
            <a:r>
              <a:rPr lang="en-US" dirty="0" smtClean="0"/>
              <a:t>Gotchas</a:t>
            </a:r>
          </a:p>
          <a:p>
            <a:r>
              <a:rPr lang="en-US" dirty="0"/>
              <a:t>SQL Server “Geometry” Spatial type</a:t>
            </a:r>
          </a:p>
          <a:p>
            <a:r>
              <a:rPr lang="en-US" dirty="0"/>
              <a:t>Versioned data (</a:t>
            </a:r>
            <a:r>
              <a:rPr lang="en-US" dirty="0" err="1"/>
              <a:t>SDE_table_registry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8852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Editing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535113"/>
            <a:ext cx="4495800" cy="639762"/>
          </a:xfrm>
        </p:spPr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Better data – less NULL values.</a:t>
            </a:r>
            <a:endParaRPr lang="en-US" sz="2000" dirty="0"/>
          </a:p>
          <a:p>
            <a:r>
              <a:rPr lang="en-US" sz="2000" dirty="0" smtClean="0"/>
              <a:t>Reduced data maintenance costs, more efficient editing practices.</a:t>
            </a:r>
          </a:p>
          <a:p>
            <a:r>
              <a:rPr lang="en-US" sz="2000" dirty="0" smtClean="0"/>
              <a:t>AIMS already has a base web editing template, so app development time is minimal.</a:t>
            </a:r>
          </a:p>
          <a:p>
            <a:r>
              <a:rPr lang="en-US" sz="2000" dirty="0" smtClean="0"/>
              <a:t>Puts data maintenance in hands of those who know it best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 smtClean="0"/>
              <a:t>Data prep/development</a:t>
            </a:r>
          </a:p>
          <a:p>
            <a:pPr lvl="1"/>
            <a:r>
              <a:rPr lang="en-US" sz="1600" dirty="0" smtClean="0"/>
              <a:t>Always takes longer than you think!</a:t>
            </a:r>
          </a:p>
          <a:p>
            <a:r>
              <a:rPr lang="en-US" sz="2000" dirty="0" smtClean="0"/>
              <a:t>Training</a:t>
            </a:r>
            <a:endParaRPr lang="en-US" sz="2000" dirty="0"/>
          </a:p>
          <a:p>
            <a:pPr lvl="1"/>
            <a:r>
              <a:rPr lang="en-US" sz="1600" dirty="0" smtClean="0"/>
              <a:t>What’s easy for us is not necessarily so for others.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84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713" y="3035300"/>
            <a:ext cx="1411287" cy="850900"/>
          </a:xfrm>
        </p:spPr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0"/>
    </mc:Choice>
    <mc:Fallback xmlns="">
      <p:transition spd="slow" advTm="5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Bugs</a:t>
            </a:r>
          </a:p>
          <a:p>
            <a:r>
              <a:rPr lang="en-US" dirty="0" smtClean="0"/>
              <a:t>FC creation - "Underlying </a:t>
            </a:r>
            <a:r>
              <a:rPr lang="en-US" dirty="0"/>
              <a:t>DBMS error ... Invalid precision </a:t>
            </a:r>
            <a:r>
              <a:rPr lang="en-US" dirty="0" smtClean="0"/>
              <a:t>value“</a:t>
            </a:r>
          </a:p>
          <a:p>
            <a:pPr lvl="1"/>
            <a:r>
              <a:rPr lang="en-US" dirty="0" smtClean="0"/>
              <a:t>10.2 Bug - </a:t>
            </a:r>
            <a:r>
              <a:rPr lang="en-US" dirty="0"/>
              <a:t>Field </a:t>
            </a:r>
            <a:r>
              <a:rPr lang="en-US" dirty="0" smtClean="0"/>
              <a:t>Length</a:t>
            </a:r>
          </a:p>
          <a:p>
            <a:pPr lvl="1"/>
            <a:r>
              <a:rPr lang="en-US" dirty="0" smtClean="0"/>
              <a:t>Supposed to be fixed at 10.2.2 and 10.3</a:t>
            </a:r>
          </a:p>
          <a:p>
            <a:pPr lvl="1"/>
            <a:r>
              <a:rPr lang="en-US" dirty="0" smtClean="0"/>
              <a:t>Change the length of the text field to &lt;4000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</a:t>
            </a:r>
            <a:r>
              <a:rPr lang="en-US" dirty="0" err="1" smtClean="0"/>
              <a:t>SDEviews</a:t>
            </a:r>
            <a:r>
              <a:rPr lang="en-US" dirty="0" smtClean="0"/>
              <a:t> to </a:t>
            </a:r>
            <a:r>
              <a:rPr lang="en-US" dirty="0" err="1" smtClean="0"/>
              <a:t>SQLviews</a:t>
            </a:r>
            <a:endParaRPr lang="en-US" dirty="0" smtClean="0"/>
          </a:p>
          <a:p>
            <a:pPr lvl="1"/>
            <a:r>
              <a:rPr lang="en-US" dirty="0" smtClean="0"/>
              <a:t>Layer files - SDE </a:t>
            </a:r>
            <a:r>
              <a:rPr lang="en-US" dirty="0"/>
              <a:t>Feature </a:t>
            </a:r>
            <a:r>
              <a:rPr lang="en-US" dirty="0" smtClean="0"/>
              <a:t>Class vs </a:t>
            </a:r>
            <a:r>
              <a:rPr lang="en-US" dirty="0"/>
              <a:t>Query Feature </a:t>
            </a:r>
            <a:r>
              <a:rPr lang="en-US" dirty="0" smtClean="0"/>
              <a:t>Class</a:t>
            </a:r>
          </a:p>
          <a:p>
            <a:pPr lvl="2"/>
            <a:r>
              <a:rPr lang="en-US" dirty="0" smtClean="0"/>
              <a:t>Slow (10x)-</a:t>
            </a:r>
          </a:p>
          <a:p>
            <a:pPr lvl="2"/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Scripting update with “</a:t>
            </a:r>
            <a:r>
              <a:rPr lang="en-US" dirty="0" err="1" smtClean="0"/>
              <a:t>ReplaceDataSource</a:t>
            </a:r>
            <a:r>
              <a:rPr lang="en-US" dirty="0" smtClean="0"/>
              <a:t>” does not work </a:t>
            </a:r>
          </a:p>
          <a:p>
            <a:pPr lvl="2"/>
            <a:r>
              <a:rPr lang="en-US" dirty="0" smtClean="0"/>
              <a:t>Table won’t open</a:t>
            </a:r>
          </a:p>
          <a:p>
            <a:pPr lvl="2"/>
            <a:r>
              <a:rPr lang="en-US" dirty="0" smtClean="0"/>
              <a:t>Selections not drawn</a:t>
            </a:r>
          </a:p>
          <a:p>
            <a:pPr lvl="2"/>
            <a:r>
              <a:rPr lang="en-US" dirty="0" smtClean="0"/>
              <a:t>Cannot zoom to selection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6" r="25642"/>
          <a:stretch/>
        </p:blipFill>
        <p:spPr>
          <a:xfrm>
            <a:off x="4724400" y="3048000"/>
            <a:ext cx="434340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9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Mapping in Johnson County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AIMS </a:t>
            </a:r>
            <a:r>
              <a:rPr lang="en-US" sz="2000" dirty="0"/>
              <a:t>was initiated by the Board of County Commissioners in the mid-1980s. The major reason for establishing AIMS was to enable the county to meet the rigorous mapping and documentation requirements of the complete property reappraisal mandated by the Kansas State Legislature.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AIMS has since grown into a highly integrated support and service department within the county</a:t>
            </a:r>
            <a:r>
              <a:rPr lang="en-US" sz="2000" dirty="0" smtClean="0"/>
              <a:t>. </a:t>
            </a:r>
            <a:r>
              <a:rPr lang="en-US" sz="2000" dirty="0"/>
              <a:t>We offer many services including map production, custom enterprise-level application development, and data development.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038600"/>
            <a:ext cx="50546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2014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Upgrades</a:t>
            </a:r>
          </a:p>
          <a:p>
            <a:r>
              <a:rPr lang="en-US" dirty="0" smtClean="0"/>
              <a:t>Custom configurations in </a:t>
            </a:r>
            <a:r>
              <a:rPr lang="en-US" dirty="0" err="1" smtClean="0"/>
              <a:t>SDE_DBTune</a:t>
            </a:r>
            <a:r>
              <a:rPr lang="en-US" dirty="0" smtClean="0"/>
              <a:t> do not necessarily get ported during an SDE “upgrade”.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4876800"/>
            <a:ext cx="2552700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20540"/>
            <a:ext cx="19335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ESRI recommends changing from 3 tier to 2 tier connection type.</a:t>
            </a:r>
          </a:p>
          <a:p>
            <a:pPr lvl="1"/>
            <a:r>
              <a:rPr lang="en-US" dirty="0" smtClean="0"/>
              <a:t>Script to update the connection</a:t>
            </a:r>
          </a:p>
          <a:p>
            <a:pPr lvl="1"/>
            <a:r>
              <a:rPr lang="en-US" dirty="0" smtClean="0"/>
              <a:t>Does not work for raster</a:t>
            </a:r>
          </a:p>
          <a:p>
            <a:pPr lvl="1"/>
            <a:r>
              <a:rPr lang="en-US" dirty="0" smtClean="0"/>
              <a:t>Stops and waits on input on certificate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771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2014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Changing data to SQL spatial is easy… unless you have to:</a:t>
            </a:r>
          </a:p>
          <a:p>
            <a:pPr lvl="1"/>
            <a:r>
              <a:rPr lang="en-US" dirty="0" smtClean="0"/>
              <a:t>Upgrade precision</a:t>
            </a:r>
          </a:p>
          <a:p>
            <a:pPr lvl="1"/>
            <a:r>
              <a:rPr lang="en-US" dirty="0" smtClean="0"/>
              <a:t>Set spatial references</a:t>
            </a:r>
          </a:p>
          <a:p>
            <a:pPr lvl="1"/>
            <a:r>
              <a:rPr lang="en-US" dirty="0" smtClean="0"/>
              <a:t>Look for fields that might be problematic</a:t>
            </a:r>
          </a:p>
          <a:p>
            <a:pPr lvl="1"/>
            <a:r>
              <a:rPr lang="en-US" dirty="0" smtClean="0"/>
              <a:t>Finally </a:t>
            </a:r>
            <a:r>
              <a:rPr lang="en-US" dirty="0" err="1" smtClean="0"/>
              <a:t>MigrateStorage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00" t="6518"/>
          <a:stretch/>
        </p:blipFill>
        <p:spPr>
          <a:xfrm>
            <a:off x="5943600" y="4098131"/>
            <a:ext cx="3124200" cy="2636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198262"/>
            <a:ext cx="2209800" cy="16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Lessons Learned 2014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the 10.2 deprecation doc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4191"/>
          <a:stretch/>
        </p:blipFill>
        <p:spPr>
          <a:xfrm>
            <a:off x="1371600" y="2133600"/>
            <a:ext cx="6333333" cy="4028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7467" y="2570791"/>
            <a:ext cx="56388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19267" y="4628191"/>
            <a:ext cx="1676400" cy="2256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19267" y="5466391"/>
            <a:ext cx="1524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Bart Simpsons Chalk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3" y="1600200"/>
            <a:ext cx="8106855" cy="434340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3580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2713" y="3035300"/>
            <a:ext cx="1411287" cy="850900"/>
          </a:xfrm>
        </p:spPr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67"/>
            <a:ext cx="9144000" cy="62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8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00"/>
    </mc:Choice>
    <mc:Fallback>
      <p:transition spd="slow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46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9600"/>
            <a:ext cx="73100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What have we done recently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at the </a:t>
            </a:r>
            <a:r>
              <a:rPr lang="en-US" sz="4400" b="1" dirty="0" smtClean="0">
                <a:solidFill>
                  <a:srgbClr val="FF0000"/>
                </a:solidFill>
              </a:rPr>
              <a:t>database level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</a:rPr>
              <a:t>t</a:t>
            </a:r>
            <a:r>
              <a:rPr lang="en-US" sz="4400" dirty="0" smtClean="0">
                <a:solidFill>
                  <a:srgbClr val="FFFF00"/>
                </a:solidFill>
              </a:rPr>
              <a:t>hat are …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930001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► Extending </a:t>
            </a:r>
            <a:r>
              <a:rPr lang="en-US" sz="2800" dirty="0">
                <a:solidFill>
                  <a:srgbClr val="FFFF00"/>
                </a:solidFill>
              </a:rPr>
              <a:t>our </a:t>
            </a:r>
            <a:r>
              <a:rPr lang="en-US" sz="2800" dirty="0" smtClean="0">
                <a:solidFill>
                  <a:srgbClr val="FFFF00"/>
                </a:solidFill>
              </a:rPr>
              <a:t>capabilities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5095144"/>
            <a:ext cx="9697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► </a:t>
            </a:r>
            <a:r>
              <a:rPr lang="en-US" sz="2800" dirty="0">
                <a:solidFill>
                  <a:srgbClr val="FFFF00"/>
                </a:solidFill>
              </a:rPr>
              <a:t>Making our data more 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Open / Accessible / </a:t>
            </a:r>
            <a:r>
              <a:rPr lang="en-US" sz="2800" dirty="0" smtClean="0">
                <a:solidFill>
                  <a:srgbClr val="FF0000"/>
                </a:solidFill>
              </a:rPr>
              <a:t>Consumable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911574"/>
            <a:ext cx="4960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► Making </a:t>
            </a:r>
            <a:r>
              <a:rPr lang="en-US" sz="2800" dirty="0">
                <a:solidFill>
                  <a:srgbClr val="FFFF00"/>
                </a:solidFill>
              </a:rPr>
              <a:t>us more </a:t>
            </a:r>
            <a:r>
              <a:rPr lang="en-US" sz="2800" dirty="0" smtClean="0">
                <a:solidFill>
                  <a:srgbClr val="FFFF00"/>
                </a:solidFill>
              </a:rPr>
              <a:t>productive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4503359"/>
            <a:ext cx="463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► Making </a:t>
            </a:r>
            <a:r>
              <a:rPr lang="en-US" sz="2800" dirty="0">
                <a:solidFill>
                  <a:srgbClr val="FFFF00"/>
                </a:solidFill>
              </a:rPr>
              <a:t>us more efficient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3263" y="3467917"/>
            <a:ext cx="3780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► New </a:t>
            </a:r>
            <a:r>
              <a:rPr lang="en-US" sz="2800" dirty="0">
                <a:solidFill>
                  <a:srgbClr val="FFFF00"/>
                </a:solidFill>
              </a:rPr>
              <a:t>and innovative</a:t>
            </a:r>
          </a:p>
        </p:txBody>
      </p:sp>
    </p:spTree>
    <p:extLst>
      <p:ext uri="{BB962C8B-B14F-4D97-AF65-F5344CB8AC3E}">
        <p14:creationId xmlns:p14="http://schemas.microsoft.com/office/powerpoint/2010/main" val="12653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590800"/>
            <a:ext cx="59282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Database Environment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55626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981200"/>
            <a:ext cx="3753283" cy="42576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" y="2667000"/>
            <a:ext cx="308359" cy="430970"/>
            <a:chOff x="2974909" y="2507421"/>
            <a:chExt cx="308359" cy="430970"/>
          </a:xfrm>
        </p:grpSpPr>
        <p:sp>
          <p:nvSpPr>
            <p:cNvPr id="11" name="Left Arrow 10"/>
            <p:cNvSpPr/>
            <p:nvPr/>
          </p:nvSpPr>
          <p:spPr>
            <a:xfrm rot="10800000">
              <a:off x="2978468" y="2507421"/>
              <a:ext cx="304800" cy="9144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74909" y="2543837"/>
              <a:ext cx="18288" cy="365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3106483" y="2792087"/>
              <a:ext cx="18288" cy="2743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6051" y="2198811"/>
            <a:ext cx="308359" cy="430970"/>
            <a:chOff x="2974909" y="2507421"/>
            <a:chExt cx="308359" cy="430970"/>
          </a:xfrm>
        </p:grpSpPr>
        <p:sp>
          <p:nvSpPr>
            <p:cNvPr id="15" name="Left Arrow 14"/>
            <p:cNvSpPr/>
            <p:nvPr/>
          </p:nvSpPr>
          <p:spPr>
            <a:xfrm rot="10800000">
              <a:off x="2978468" y="2507421"/>
              <a:ext cx="304800" cy="9144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74909" y="2543837"/>
              <a:ext cx="18288" cy="365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3106483" y="2792087"/>
              <a:ext cx="18288" cy="2743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9609" y="1127468"/>
            <a:ext cx="304801" cy="1052734"/>
            <a:chOff x="149609" y="1127468"/>
            <a:chExt cx="304801" cy="1052734"/>
          </a:xfrm>
        </p:grpSpPr>
        <p:sp>
          <p:nvSpPr>
            <p:cNvPr id="19" name="Left Arrow 18"/>
            <p:cNvSpPr/>
            <p:nvPr/>
          </p:nvSpPr>
          <p:spPr>
            <a:xfrm rot="10800000">
              <a:off x="149610" y="1127468"/>
              <a:ext cx="304800" cy="9144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2400" y="1156154"/>
              <a:ext cx="18288" cy="100584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6200000">
              <a:off x="277625" y="2033898"/>
              <a:ext cx="18288" cy="2743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162800" y="3956149"/>
            <a:ext cx="9843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SQL 2012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04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39624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413976"/>
            <a:ext cx="4762500" cy="4497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8950" y="591189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Road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2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28600" y="30178"/>
            <a:ext cx="3251879" cy="6705600"/>
            <a:chOff x="228600" y="30178"/>
            <a:chExt cx="3251879" cy="6705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0178"/>
              <a:ext cx="3251879" cy="6705600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230061" y="4217000"/>
              <a:ext cx="337049" cy="1750740"/>
              <a:chOff x="230061" y="4217000"/>
              <a:chExt cx="337049" cy="175074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81000" y="5444520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5710" y="4217000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75710" y="4369981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2379" y="4502938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30061" y="4604724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6248400" y="502615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Databases on the AIMS Data Server (admsaimdsv01)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28600" y="30178"/>
            <a:ext cx="8667081" cy="6741442"/>
            <a:chOff x="228600" y="30178"/>
            <a:chExt cx="8667081" cy="6741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0178"/>
              <a:ext cx="3251879" cy="6705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51151" y="467380"/>
              <a:ext cx="6944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92D050"/>
                  </a:solidFill>
                </a:rPr>
                <a:t>•Editing Feature Classes (development)</a:t>
              </a:r>
              <a:endParaRPr lang="en-US" sz="2800" b="1" dirty="0">
                <a:solidFill>
                  <a:srgbClr val="92D050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30061" y="990600"/>
              <a:ext cx="460639" cy="5781020"/>
              <a:chOff x="230061" y="990600"/>
              <a:chExt cx="460639" cy="578102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81000" y="9906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80148" y="381400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81000" y="528281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81000" y="62484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81000" y="2594437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1000" y="474054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1000" y="5444520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5710" y="4217000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75710" y="4369981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2379" y="4502938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30061" y="4604724"/>
                <a:ext cx="1847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2800" dirty="0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6248400" y="502615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Databases on the AIMS Data Server (admsaimdsv01)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28600" y="30178"/>
            <a:ext cx="8667081" cy="6741442"/>
            <a:chOff x="228600" y="30178"/>
            <a:chExt cx="8667081" cy="6741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0178"/>
              <a:ext cx="3251879" cy="6705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51151" y="467380"/>
              <a:ext cx="6944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92D050"/>
                  </a:solidFill>
                </a:rPr>
                <a:t>•Editing Feature Classes (development)</a:t>
              </a:r>
              <a:endParaRPr lang="en-US" sz="2800" b="1" dirty="0">
                <a:solidFill>
                  <a:srgbClr val="92D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0414" y="923924"/>
              <a:ext cx="646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•Published Feature Classes (current)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77089" y="990600"/>
              <a:ext cx="2640431" cy="5781020"/>
              <a:chOff x="377089" y="990600"/>
              <a:chExt cx="2640431" cy="578102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81000" y="9906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80148" y="381400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81000" y="528281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81000" y="62484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81000" y="2594437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1000" y="474054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77089" y="406245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9" name="Left Arrow 28"/>
              <p:cNvSpPr/>
              <p:nvPr/>
            </p:nvSpPr>
            <p:spPr>
              <a:xfrm>
                <a:off x="1371600" y="4093031"/>
                <a:ext cx="1645920" cy="548640"/>
              </a:xfrm>
              <a:prstGeom prst="lef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/>
                  <a:t>jocoPub</a:t>
                </a:r>
                <a:endParaRPr lang="en-US" dirty="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6248400" y="502615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Databases on the AIMS Data Server (admsaimdsv01)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5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28600" y="30178"/>
            <a:ext cx="8806569" cy="6741442"/>
            <a:chOff x="228600" y="30178"/>
            <a:chExt cx="8806569" cy="6741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0178"/>
              <a:ext cx="3251879" cy="6705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51151" y="467380"/>
              <a:ext cx="6944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92D050"/>
                  </a:solidFill>
                </a:rPr>
                <a:t>•Editing Feature Classes (development)</a:t>
              </a:r>
              <a:endParaRPr lang="en-US" sz="2800" b="1" dirty="0">
                <a:solidFill>
                  <a:srgbClr val="92D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0414" y="923924"/>
              <a:ext cx="646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•Published Feature Classes (current)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0414" y="1374508"/>
              <a:ext cx="7064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</a:rPr>
                <a:t>•Archived Feature Classes (</a:t>
              </a:r>
              <a:r>
                <a:rPr lang="en-US" sz="2800" b="1" dirty="0" err="1" smtClean="0">
                  <a:solidFill>
                    <a:srgbClr val="00B0F0"/>
                  </a:solidFill>
                </a:rPr>
                <a:t>mrp</a:t>
              </a:r>
              <a:r>
                <a:rPr lang="en-US" sz="2800" b="1" dirty="0" smtClean="0">
                  <a:solidFill>
                    <a:srgbClr val="00B0F0"/>
                  </a:solidFill>
                </a:rPr>
                <a:t> and </a:t>
              </a:r>
              <a:r>
                <a:rPr lang="en-US" sz="2800" b="1" dirty="0" err="1" smtClean="0">
                  <a:solidFill>
                    <a:srgbClr val="00B0F0"/>
                  </a:solidFill>
                </a:rPr>
                <a:t>ss</a:t>
              </a:r>
              <a:r>
                <a:rPr lang="en-US" sz="2800" b="1" dirty="0" smtClean="0">
                  <a:solidFill>
                    <a:srgbClr val="00B0F0"/>
                  </a:solidFill>
                </a:rPr>
                <a:t>) </a:t>
              </a:r>
              <a:endParaRPr lang="en-US" sz="2800" b="1" dirty="0">
                <a:solidFill>
                  <a:srgbClr val="00B0F0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77089" y="990600"/>
              <a:ext cx="313611" cy="5781020"/>
              <a:chOff x="377089" y="990600"/>
              <a:chExt cx="313611" cy="578102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81000" y="9906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80148" y="381400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81000" y="528281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81000" y="62484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81000" y="2594437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1000" y="474054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77089" y="406245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81000" y="3016446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1000" y="544452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</a:rPr>
                  <a:t>•</a:t>
                </a:r>
                <a:endParaRPr lang="en-US" sz="2800" dirty="0"/>
              </a:p>
            </p:txBody>
          </p:sp>
        </p:grpSp>
      </p:grpSp>
      <p:sp>
        <p:nvSpPr>
          <p:cNvPr id="18" name="Left Arrow 17"/>
          <p:cNvSpPr/>
          <p:nvPr/>
        </p:nvSpPr>
        <p:spPr>
          <a:xfrm>
            <a:off x="1371600" y="4093031"/>
            <a:ext cx="1645920" cy="54864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jocoPub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48400" y="502615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Databases on the AIMS Data Server (admsaimdsv01)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7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28600" y="30178"/>
            <a:ext cx="8905955" cy="6741442"/>
            <a:chOff x="228600" y="30178"/>
            <a:chExt cx="8905955" cy="6741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0178"/>
              <a:ext cx="3251879" cy="6705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51151" y="467380"/>
              <a:ext cx="6944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92D050"/>
                  </a:solidFill>
                </a:rPr>
                <a:t>•Editing Feature Classes (development)</a:t>
              </a:r>
              <a:endParaRPr lang="en-US" sz="2800" b="1" dirty="0">
                <a:solidFill>
                  <a:srgbClr val="92D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0414" y="923924"/>
              <a:ext cx="646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•Published Feature Classes (current)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0414" y="1374508"/>
              <a:ext cx="71641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</a:rPr>
                <a:t>•Archived Feature </a:t>
              </a:r>
              <a:r>
                <a:rPr lang="en-US" sz="2800" b="1" dirty="0">
                  <a:solidFill>
                    <a:srgbClr val="00B0F0"/>
                  </a:solidFill>
                </a:rPr>
                <a:t>Classes (</a:t>
              </a:r>
              <a:r>
                <a:rPr lang="en-US" sz="2800" b="1" dirty="0" err="1">
                  <a:solidFill>
                    <a:srgbClr val="00B0F0"/>
                  </a:solidFill>
                </a:rPr>
                <a:t>mrp</a:t>
              </a:r>
              <a:r>
                <a:rPr lang="en-US" sz="2800" b="1" dirty="0">
                  <a:solidFill>
                    <a:srgbClr val="00B0F0"/>
                  </a:solidFill>
                </a:rPr>
                <a:t> and </a:t>
              </a:r>
              <a:r>
                <a:rPr lang="en-US" sz="2800" b="1" dirty="0" err="1">
                  <a:solidFill>
                    <a:srgbClr val="00B0F0"/>
                  </a:solidFill>
                </a:rPr>
                <a:t>ss</a:t>
              </a:r>
              <a:r>
                <a:rPr lang="en-US" sz="2800" b="1" dirty="0">
                  <a:solidFill>
                    <a:srgbClr val="00B0F0"/>
                  </a:solidFill>
                </a:rPr>
                <a:t>) </a:t>
              </a:r>
              <a:r>
                <a:rPr lang="en-US" sz="2800" b="1" dirty="0" smtClean="0">
                  <a:solidFill>
                    <a:srgbClr val="00B0F0"/>
                  </a:solidFill>
                </a:rPr>
                <a:t> </a:t>
              </a:r>
              <a:endParaRPr lang="en-US" sz="2800" b="1" dirty="0">
                <a:solidFill>
                  <a:srgbClr val="00B0F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70414" y="2071217"/>
              <a:ext cx="1688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7030A0"/>
                  </a:solidFill>
                </a:rPr>
                <a:t>•Imagery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0414" y="2489592"/>
              <a:ext cx="1407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C000"/>
                  </a:solidFill>
                </a:rPr>
                <a:t>•LIDAR</a:t>
              </a:r>
              <a:endParaRPr lang="en-US" sz="2800" b="1" dirty="0">
                <a:solidFill>
                  <a:srgbClr val="FFC000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75710" y="990600"/>
              <a:ext cx="316369" cy="5781020"/>
              <a:chOff x="375710" y="990600"/>
              <a:chExt cx="316369" cy="578102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81000" y="9906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80148" y="381400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81000" y="528281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81000" y="62484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81000" y="2594437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1000" y="474054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77089" y="406245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81000" y="3016446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1000" y="544452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5710" y="42170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7030A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75710" y="4369981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C00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2379" y="4502938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C000"/>
                    </a:solidFill>
                  </a:rPr>
                  <a:t>•</a:t>
                </a:r>
                <a:endParaRPr lang="en-US" sz="2800" dirty="0"/>
              </a:p>
            </p:txBody>
          </p:sp>
        </p:grpSp>
      </p:grpSp>
      <p:sp>
        <p:nvSpPr>
          <p:cNvPr id="23" name="Left Arrow 22"/>
          <p:cNvSpPr/>
          <p:nvPr/>
        </p:nvSpPr>
        <p:spPr>
          <a:xfrm>
            <a:off x="1371600" y="4093031"/>
            <a:ext cx="1645920" cy="54864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jocoPub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48400" y="502615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Databases on the AIMS Data Server (admsaimdsv01)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24499" y="30178"/>
            <a:ext cx="8910056" cy="6741442"/>
            <a:chOff x="224499" y="30178"/>
            <a:chExt cx="8910056" cy="67414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0178"/>
              <a:ext cx="3251879" cy="6705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51151" y="467380"/>
              <a:ext cx="69445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92D050"/>
                  </a:solidFill>
                </a:rPr>
                <a:t>•Editing Feature Classes (development)</a:t>
              </a:r>
              <a:endParaRPr lang="en-US" sz="2800" b="1" dirty="0">
                <a:solidFill>
                  <a:srgbClr val="92D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0414" y="923924"/>
              <a:ext cx="6465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•Published Feature Classes (current)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0414" y="1374508"/>
              <a:ext cx="71641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F0"/>
                  </a:solidFill>
                </a:rPr>
                <a:t>•Archived Feature </a:t>
              </a:r>
              <a:r>
                <a:rPr lang="en-US" sz="2800" b="1" dirty="0">
                  <a:solidFill>
                    <a:srgbClr val="00B0F0"/>
                  </a:solidFill>
                </a:rPr>
                <a:t>Classes (</a:t>
              </a:r>
              <a:r>
                <a:rPr lang="en-US" sz="2800" b="1" dirty="0" err="1">
                  <a:solidFill>
                    <a:srgbClr val="00B0F0"/>
                  </a:solidFill>
                </a:rPr>
                <a:t>mrp</a:t>
              </a:r>
              <a:r>
                <a:rPr lang="en-US" sz="2800" b="1" dirty="0">
                  <a:solidFill>
                    <a:srgbClr val="00B0F0"/>
                  </a:solidFill>
                </a:rPr>
                <a:t> and </a:t>
              </a:r>
              <a:r>
                <a:rPr lang="en-US" sz="2800" b="1" dirty="0" err="1">
                  <a:solidFill>
                    <a:srgbClr val="00B0F0"/>
                  </a:solidFill>
                </a:rPr>
                <a:t>ss</a:t>
              </a:r>
              <a:r>
                <a:rPr lang="en-US" sz="2800" b="1" dirty="0">
                  <a:solidFill>
                    <a:srgbClr val="00B0F0"/>
                  </a:solidFill>
                </a:rPr>
                <a:t>) </a:t>
              </a:r>
              <a:r>
                <a:rPr lang="en-US" sz="2800" b="1" dirty="0" smtClean="0">
                  <a:solidFill>
                    <a:srgbClr val="00B0F0"/>
                  </a:solidFill>
                </a:rPr>
                <a:t> </a:t>
              </a:r>
              <a:endParaRPr lang="en-US" sz="2800" b="1" dirty="0">
                <a:solidFill>
                  <a:srgbClr val="00B0F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70414" y="2071217"/>
              <a:ext cx="1688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7030A0"/>
                  </a:solidFill>
                </a:rPr>
                <a:t>•Imagery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0414" y="2489592"/>
              <a:ext cx="1407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C000"/>
                  </a:solidFill>
                </a:rPr>
                <a:t>•LIDAR</a:t>
              </a:r>
              <a:endParaRPr lang="en-US" sz="2800" b="1" dirty="0">
                <a:solidFill>
                  <a:srgbClr val="FFC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70414" y="3169577"/>
              <a:ext cx="6325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EA16DB"/>
                  </a:solidFill>
                </a:rPr>
                <a:t>•Non-Feature Class “Attribute Data”</a:t>
              </a:r>
              <a:endParaRPr lang="en-US" sz="2800" b="1" dirty="0">
                <a:solidFill>
                  <a:srgbClr val="EA16DB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224499" y="990600"/>
              <a:ext cx="467580" cy="5781020"/>
              <a:chOff x="224499" y="990600"/>
              <a:chExt cx="467580" cy="578102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81000" y="9906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80148" y="381400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81000" y="528281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81000" y="62484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81000" y="2594437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1000" y="474054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92D05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77089" y="406245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81000" y="3016446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81000" y="544452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00B0F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75710" y="4217000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7030A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75710" y="4369981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C00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82379" y="4502938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C000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24499" y="1138313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EA16DB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25298" y="2479178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EA16DB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34549" y="3138745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EA16DB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32017" y="3278601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EA16DB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30061" y="3413083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EA16DB"/>
                    </a:solidFill>
                  </a:rPr>
                  <a:t>•</a:t>
                </a:r>
                <a:endParaRPr lang="en-US" sz="2800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30061" y="4604724"/>
                <a:ext cx="30970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EA16DB"/>
                    </a:solidFill>
                  </a:rPr>
                  <a:t>•</a:t>
                </a:r>
                <a:endParaRPr lang="en-US" sz="2800" dirty="0"/>
              </a:p>
            </p:txBody>
          </p:sp>
        </p:grpSp>
      </p:grpSp>
      <p:sp>
        <p:nvSpPr>
          <p:cNvPr id="32" name="Left Arrow 31"/>
          <p:cNvSpPr/>
          <p:nvPr/>
        </p:nvSpPr>
        <p:spPr>
          <a:xfrm>
            <a:off x="1371600" y="4093031"/>
            <a:ext cx="1645920" cy="54864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jocoPub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248400" y="5026158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Databases on the AIMS Data Server (admsaimdsv01)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57200"/>
            <a:ext cx="37147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1261" y="2590800"/>
            <a:ext cx="6333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Geometry Data Type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(SQL Server’s native spatial data type)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486400"/>
            <a:ext cx="723721" cy="658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95" y="5486400"/>
            <a:ext cx="808055" cy="630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0:45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8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5163" y="5029200"/>
            <a:ext cx="4386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</a:rPr>
              <a:t>•Editing Feature Classes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52600" y="1676400"/>
            <a:ext cx="4838700" cy="2657476"/>
            <a:chOff x="352425" y="1335107"/>
            <a:chExt cx="4838700" cy="2657476"/>
          </a:xfrm>
        </p:grpSpPr>
        <p:pic>
          <p:nvPicPr>
            <p:cNvPr id="1026" name="Picture 2" descr="http://webhelp.esri.com/arcgisserver/9.3/java/geodatabases/ss_parcelfc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" y="1335107"/>
              <a:ext cx="4838700" cy="2657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Left Arrow 4"/>
            <p:cNvSpPr/>
            <p:nvPr/>
          </p:nvSpPr>
          <p:spPr>
            <a:xfrm>
              <a:off x="3124200" y="3733800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24200" y="1028700"/>
            <a:ext cx="2265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•SDE Binary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6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782" r="17105"/>
          <a:stretch/>
        </p:blipFill>
        <p:spPr>
          <a:xfrm>
            <a:off x="228600" y="949591"/>
            <a:ext cx="8714165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4937514"/>
            <a:ext cx="6465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•Published Feature Classes (current)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498834"/>
            <a:ext cx="7064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</a:rPr>
              <a:t>•Archived Feature Classes (</a:t>
            </a:r>
            <a:r>
              <a:rPr lang="en-US" sz="2800" b="1" dirty="0" err="1" smtClean="0">
                <a:solidFill>
                  <a:srgbClr val="00B0F0"/>
                </a:solidFill>
              </a:rPr>
              <a:t>mrp</a:t>
            </a:r>
            <a:r>
              <a:rPr lang="en-US" sz="2800" b="1" dirty="0" smtClean="0">
                <a:solidFill>
                  <a:srgbClr val="00B0F0"/>
                </a:solidFill>
              </a:rPr>
              <a:t> and </a:t>
            </a:r>
            <a:r>
              <a:rPr lang="en-US" sz="2800" b="1" dirty="0" err="1" smtClean="0">
                <a:solidFill>
                  <a:srgbClr val="00B0F0"/>
                </a:solidFill>
              </a:rPr>
              <a:t>ss</a:t>
            </a:r>
            <a:r>
              <a:rPr lang="en-US" sz="2800" b="1" dirty="0" smtClean="0">
                <a:solidFill>
                  <a:srgbClr val="00B0F0"/>
                </a:solidFill>
              </a:rPr>
              <a:t>) 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521" y="256375"/>
            <a:ext cx="8576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•SQL Server’s native spatial </a:t>
            </a:r>
            <a:r>
              <a:rPr lang="en-US" sz="2800" b="1" dirty="0" smtClean="0">
                <a:solidFill>
                  <a:srgbClr val="FFFF00"/>
                </a:solidFill>
              </a:rPr>
              <a:t>data type </a:t>
            </a:r>
            <a:r>
              <a:rPr lang="en-US" sz="2800" b="1" dirty="0">
                <a:solidFill>
                  <a:srgbClr val="FFFF00"/>
                </a:solidFill>
              </a:rPr>
              <a:t>(geometry)</a:t>
            </a:r>
          </a:p>
        </p:txBody>
      </p:sp>
      <p:sp>
        <p:nvSpPr>
          <p:cNvPr id="7" name="Left Arrow 6"/>
          <p:cNvSpPr/>
          <p:nvPr/>
        </p:nvSpPr>
        <p:spPr>
          <a:xfrm>
            <a:off x="2133600" y="3657600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6200000">
            <a:off x="6726997" y="2188403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905" y="779595"/>
            <a:ext cx="5120435" cy="41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97226"/>
            <a:ext cx="4356848" cy="4114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5612027"/>
            <a:ext cx="419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Population Density Heat map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97226"/>
            <a:ext cx="4437654" cy="4114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73" y="555457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Zoning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.slidesharecdn.com/coveringtheearthandthecloudthenextgenerationofspatialinsqlserverandsqlazure-111123101312-phpapp02/95/covering-the-earth-and-the-cloud-the-next-generation-of-spatial-in-sql-server-and-sql-azure-3-728.jpg?cb=13220665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jpeg;base64,/9j/4AAQSkZJRgABAQAAAQABAAD/2wCEAAkGBxMSEhUSExQUFBUVGBcYGBgXFBcXFxwYFBUWFxUYFRcYHCggGBwlHBQUITEhJSkrLi4uFx8zODMsNygtLisBCgoKDg0OGxAQGywfICQsLCwsLCwsLCwsLCwsLCwsLCwsLCwsLCwsLCwsLCwsLCssLCw3Kyw3LCsrNysrKysrK//AABEIAKAAoAMBIgACEQEDEQH/xAAbAAACAwEBAQAAAAAAAAAAAAAEBQIDBgEHAP/EAD4QAAEDAwMBBQYEAwYHAQAAAAEAAhEDBCEFEjFBBlFhcYETIpGhscEyUtHwFELhBxWCkrLCI1NicqPS8Rf/xAAaAQACAwEBAAAAAAAAAAAAAAACAwABBAUG/8QAIxEAAgICAgMBAQEBAQAAAAAAAAECEQMhEjEEQVETIjJhFP/aAAwDAQACEQMRAD8AUaDd7/xHK0LdPgFzTmEitaTcdMJ9ptzLSOfFeZzXy5ICDUrs8s1cE1nbuZUrKnDgUX2noxXcfFD2jl1E7ggcjroIuqsEjwS+0O5W3mMoawJnARQhot7ho5dMIMImztQMqx1EEycq5rE/820U9om6pIhUimAr2013+HKOOKMVSIlSpA7rVjuceqjVs8Yd8UX/AAxXH0CEfBMKxMyg5pyEwtnbVYWqp9PxQygNjk+jujVaQuWWpBjoKU273DBKqrUyTKzSSWmHLPFG5t+0Jd7v4kt1Z3U5SvSWOaPFfalcO4OUrjsNZG42X6c8VWkEccL7RrMsuADwVXoTw14BC29OypmDBBHVVIqEVNX7MbqldxAbT6JnoGomNjsGOUt0cSJKZutAcjBWOdJcTA5ODoVdobcfi70FaU28QFfrpLW5ShlYgSTC3ePFyhQyMdX9Cb5jS7aMrtK1xACX/wAfH4R6qVqyrWMMknr3LdGCiglD0hpsA7h6hcDm/mCqp9nbp3Dfp+qJp9jrw/yj/MFfKP0L8pfD5temOvyVX94gIyn2HuzyGD/EP0RlP+z646vpj4/opyj9L/KXwVi/Z4/JWC6pHkn5Ju3+zx/81Zvown/cFL/87H/O/wDGf/dU8kQvwn8E5pMd+FwXH2Dh0kd4yPkjLzsO5gJbUDo6QW/7ikBq1qLo3PY4dDlFGUX0DLFKPYd/BHkZ8EJWpFvvDI+iOsu0YwKjBP5m8+o6o+oabwalMg/mH3hScFLsVSvYlbeQMKVKtLgTlW3lmCNzMd4+4S6kTMLHlhRc29OJp324ljmrX2j5aJELIaQ4uLG9y2z7hjWw6As3TNmF2rMJok8FPCyEnNYMd3Lut6k6lSa5udxie7BP2WRwlklr2c+UuTpg3aDaeSBGT9gspWeTnv48Arby7NX8RAHmhPay7AxGF3MGL840NjGlRfRty8hrR/TxK3WgWIY3aBx9epSns/YFrZPJ/YWt0+lCDLP0bsMK2NLanATGnCBpE9EVSakmhsJEK1rQhCVYSqciUEOYobFFtTxXRVVORdFVajPIWd1/QmVWwR5HqFqVVVpTKpSrZNVTPFNW0p1Ew7I6FAWtw5jomCOvEr1fXNIFRsH4ryvXNMfRfDvGD5ELZiy8tGHNi47XQ7sdQDvddjxHB9OhVtGx21N3LTx/VZq2qmBPPCf6fqeNr8j5hFkhyRnWmbTTdPBduCXdr3uYAQcSq9C1kt3N5jhLO0tZ9Qz/AChc5/GaG1Wg2vSa9spZcXYg0qglpVmlXBOOUZf6K57dx91KhUJVIx416kYa/p7XRMt6FW6RbbqgV19b8jkj6Jx2btfcB78z5mAuop/xZojHdGosqMNCZ0B3IezZjpjlFWdUDoTz3D6rJdm/pDS3oRkoym1KnakTwwwPEfqu2+qPPDJ9c+vciUWVyQ8p28rrrfCEtNR3Ejgjp9UyL56IZIYmDC0VzLYLprAfvuQ79UYDBKnEjYV7LHCpcyFNl4zncPipe1a/gg+oVUA2AXFCQsP280eaPtAM0zP+E8/ZegP4SnU6YexzDwWkH1wri+MkwJK40eLuZHCppZMCZKIqu2OLXCCJGfBXWtH3wenK3ylUbMA4tKBp5A6I/T6ZqzPCBt9QkhkJ7Ts9jdwPK5EnJstSblroB0+i2g4khWajqjnghuAqrmqKmQhqe1wLeCl1b5SM0sjl0G9idJbUe974dOPQ8rmo24tz7JhIAdtZ35/RF9jnupOe056ovVbHfV9o4GBkN6Ekj9PmtGKT5u+jbBNpMr06xcGOJe5zgcknHwVwpvc93fIHoEfpowWnr9VZWtnbjBickj0wiuzZQk1TUQzcyk3e5o3OMwAEDpNw6sC0bQ+cNzBABLiT0I93HitMNIptl2c8+Pmvv7va3LGQe8e7j0WiGRJASxt9MCs3lmXmGgOM+IE/FPrG9rOaHDZBEj8U5WZvbQuacRJjkyZBBmfArQ6SPdAHAx8EE5KhsY7O6heu2ua4NDhtgAkyXExHHcUrrajWLNrTsAiSIbzgF2fqeqa6rZb3AjmBIPXbMf6il/8Ad0hzSXAO5HP3VwkotAyjyTE2mdoDTcWvL8cmARjkz3LXMqNc0OEOBg5E/LolNl2fZTLtvDxBBM48jwjNPtnURtHvN7uqGc4voGEWlsNZW28SeARzz3IO4u2Oe5gMOaJIIznhHUqfHdPd3f8A1Je0hLCKnVs8cwYn9+CBU2X6PNu2FptuPBwn1nP1CqsHYhPO2xa72TgQSQTHWDGfLASWxpSU3LK40c7L7CaEMduKaOvalQRw1L67QVbSfIiVlt0IeSXGkDULgsKJuxI3t5VNe36q+hVEQoqasGFShZpuxdM1KT6hxmP8on7pldUvca4mfqOEP2MqAUHt/K4k+Th/RNNSo7KGRzGU7VaO5jp4UBWr8hMAS79eqU2wyU5s2pQUVZ1rT0krrmVCmVCjIULmsGgwJ5TKYdIQXLI5Mngdya6bbQAllWkAAXHPKf2BaWzPkqSImkV3NHPKrNN4zjzH6Iu4IOFGk7ZIORhEyqtgzap7gpN+KP8AZgiQqn0hGFVEcSO7H3S+8txUBB7uvCLJQ1N43tB4Pz6j6Kk6YpxvRyja0GAD2e6REloJgeJXmGvWopXFVjBABx65Xrtds1GiOi831dwq3Ndw4LyB6Y+yrJLirEefGKxoy1SueEE6u9mU6vrGMpeWA4RY5xaOapaHFKoHN8UsrsLTytDY6bsYShqmnb5cpGoLY6ONY1ss7Oal7OqJ/C/3XevB+K2mrVyaQB6QD6LzWk2CWr0am4VLQvjO1vyIVN/DX4+XTiU2QTi3EJRZN+yc0Wqlo1IONSGpfUc4gADlMLaluEkwOg8p5URTLg7pJgeHn4p6x3tiZeQ+kZfVLQVIY5m4g4IJBCZWj3Mx0HP9VYygAJHecQMfuSfiq6tM/hHWSD3ZAVuJI5X7Kry0D6rarpcAMCYA4zEJpQqGJI5+XcqqImAR0mO48JnaWwyCBHHpB/RX+aYP/oaZRQqlpLSiA7opm26fA/L7oUT16YSpRcTTDMp6PnNzjqga1OH0z/1H/SUwVLmScZIk+XSfmlvspaYH2m1MUKb6nWAxv/cZn4SvONPuJcmfbK89tU2NMtpyAe9x/EVn6NFzeEEtnO83Ipy0w7VTkdyEsdOLqnWCj30i5meUTpFXhpQ49IRjimiVS+DR5rlSvFOUNVo7sq2rS3Darm+SVhyuaV6M9buO8laHTO0Ps2OpPbLSPhKEubMsGBKnTsd7JhMeSNWNUlHaNfpVSQD4BPbWJErF9mrv+Q8t+i19s9EmjanyiX07wN3Tjk8/BBUtTbwZ5gx4/WCiLxgcOOeSltSnhNeYWvHXs7caxBIa0kDHGDzkfP4oZupO5LMfv4Jla0weUx2M4x8FFNscsUEhPaaiHOkiPP6j0TqnqTSYbnBJ8+5U1LdvEBfC3Cjy0DLx4voYm9BIHTr8Oi+uGiZHVAUaABCKB/f781TyqUaAjhcJWjjm4SHWO0FO2a+TNQja1vnyT3AYTjUbttNhe4wACSfJeN3dw64quqfmM+Q6BJ/6XlnSC/aSPqhy5wMBEUnBoyoi4HISbd9HMkt6CWF0ZVrKDokKijVJymtjXVJ+mKnpC3TGueiHNLTBUra0dRbJxK+L95hDO7CeKTqwqhXBEOSy41gMdsAR77UjKzut2waN556eamGCcqY1QUXsd2jNzt7eVptNvA4DwwQsN2HqF7qhJmNo+qf1HGlULhxOfXqtXDh/JvxOomsNXCrdTnjkpdRvZAzhMqFUY80LNKJUBBhFslVAy70TCQMdUaCqiDWQphikSvqjggkiMrco+0hDV7sTCCuLnd7o46oV2A2ZXt3rZf8A8BuBy49/cB9VnLersavu2VUsvHjptZj0Qntg8YT5YnxOdlbcmdrVtxRVChAQzGAK2jXKXdICOkMbZsIs+6JQtuVKvcdEh7kIdOSse61cCNoSWzqjfMq64pFw5QNK32lHKUa0PfkQfRo6tUELC9p7jc/b+QfMp9d6q2m2Jk936rHVnlxLjySSm+HhafJoHlyZqv7P6JbSc/8AO6fhgfdajUKUmY5CUdjyDRYG9BHqFoq7JCLJ/tnRxr+EZ5gLTtTLTtSg7XGO4r6rbSUJVtp6ZCLTJbizSW94A7p6/qmYu2kThYik1w5kfRHsBA/Efh/VU0OWS9mmN2ELdamAIGSUjEniSire2Iz1KW0RzssaCck5KMoUsBSpW/U8ollLHoqAR5P2/YReuPQtbHzSii6Fov7SgP4lnfsz6uMLNsC6OPcUc/L/AKYZJdgcottk5okoXT7gU3h3I6+S1VxtMZweFz/KuEkktMXKTekLLSkSFCtTIOU2oUNvCKqWoqBY3NqWxc4b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MSEhUSExQUFBUVGBcYGBgXFBcXFxwYFBUWFxUYFRcYHCggGBwlHBQUITEhJSkrLi4uFx8zODMsNygtLisBCgoKDg0OGxAQGywfICQsLCwsLCwsLCwsLCwsLCwsLCwsLCwsLCwsLCwsLCwsLCssLCw3Kyw3LCsrNysrKysrK//AABEIAKAAoAMBIgACEQEDEQH/xAAbAAACAwEBAQAAAAAAAAAAAAAEBQIDBgEHAP/EAD4QAAEDAwMBBQYEAwYHAQAAAAEAAhEDBCEFEjFBBlFhcYETIpGhscEyUtHwFELhBxWCkrLCI1NicqPS8Rf/xAAaAQACAwEBAAAAAAAAAAAAAAACAwABBAUG/8QAIxEAAgICAgMBAQEBAQAAAAAAAAECEQMhEjEEQVETIjJhFP/aAAwDAQACEQMRAD8AUaDd7/xHK0LdPgFzTmEitaTcdMJ9ptzLSOfFeZzXy5ICDUrs8s1cE1nbuZUrKnDgUX2noxXcfFD2jl1E7ggcjroIuqsEjwS+0O5W3mMoawJnARQhot7ho5dMIMImztQMqx1EEycq5rE/820U9om6pIhUimAr2013+HKOOKMVSIlSpA7rVjuceqjVs8Yd8UX/AAxXH0CEfBMKxMyg5pyEwtnbVYWqp9PxQygNjk+jujVaQuWWpBjoKU273DBKqrUyTKzSSWmHLPFG5t+0Jd7v4kt1Z3U5SvSWOaPFfalcO4OUrjsNZG42X6c8VWkEccL7RrMsuADwVXoTw14BC29OypmDBBHVVIqEVNX7MbqldxAbT6JnoGomNjsGOUt0cSJKZutAcjBWOdJcTA5ODoVdobcfi70FaU28QFfrpLW5ShlYgSTC3ePFyhQyMdX9Cb5jS7aMrtK1xACX/wAfH4R6qVqyrWMMknr3LdGCiglD0hpsA7h6hcDm/mCqp9nbp3Dfp+qJp9jrw/yj/MFfKP0L8pfD5temOvyVX94gIyn2HuzyGD/EP0RlP+z646vpj4/opyj9L/KXwVi/Z4/JWC6pHkn5Ju3+zx/81Zvown/cFL/87H/O/wDGf/dU8kQvwn8E5pMd+FwXH2Dh0kd4yPkjLzsO5gJbUDo6QW/7ikBq1qLo3PY4dDlFGUX0DLFKPYd/BHkZ8EJWpFvvDI+iOsu0YwKjBP5m8+o6o+oabwalMg/mH3hScFLsVSvYlbeQMKVKtLgTlW3lmCNzMd4+4S6kTMLHlhRc29OJp324ljmrX2j5aJELIaQ4uLG9y2z7hjWw6As3TNmF2rMJok8FPCyEnNYMd3Lut6k6lSa5udxie7BP2WRwlklr2c+UuTpg3aDaeSBGT9gspWeTnv48Arby7NX8RAHmhPay7AxGF3MGL840NjGlRfRty8hrR/TxK3WgWIY3aBx9epSns/YFrZPJ/YWt0+lCDLP0bsMK2NLanATGnCBpE9EVSakmhsJEK1rQhCVYSqciUEOYobFFtTxXRVVORdFVajPIWd1/QmVWwR5HqFqVVVpTKpSrZNVTPFNW0p1Ew7I6FAWtw5jomCOvEr1fXNIFRsH4ryvXNMfRfDvGD5ELZiy8tGHNi47XQ7sdQDvddjxHB9OhVtGx21N3LTx/VZq2qmBPPCf6fqeNr8j5hFkhyRnWmbTTdPBduCXdr3uYAQcSq9C1kt3N5jhLO0tZ9Qz/AChc5/GaG1Wg2vSa9spZcXYg0qglpVmlXBOOUZf6K57dx91KhUJVIx416kYa/p7XRMt6FW6RbbqgV19b8jkj6Jx2btfcB78z5mAuop/xZojHdGosqMNCZ0B3IezZjpjlFWdUDoTz3D6rJdm/pDS3oRkoym1KnakTwwwPEfqu2+qPPDJ9c+vciUWVyQ8p28rrrfCEtNR3Ejgjp9UyL56IZIYmDC0VzLYLprAfvuQ79UYDBKnEjYV7LHCpcyFNl4zncPipe1a/gg+oVUA2AXFCQsP280eaPtAM0zP+E8/ZegP4SnU6YexzDwWkH1wri+MkwJK40eLuZHCppZMCZKIqu2OLXCCJGfBXWtH3wenK3ylUbMA4tKBp5A6I/T6ZqzPCBt9QkhkJ7Ts9jdwPK5EnJstSblroB0+i2g4khWajqjnghuAqrmqKmQhqe1wLeCl1b5SM0sjl0G9idJbUe974dOPQ8rmo24tz7JhIAdtZ35/RF9jnupOe056ovVbHfV9o4GBkN6Ekj9PmtGKT5u+jbBNpMr06xcGOJe5zgcknHwVwpvc93fIHoEfpowWnr9VZWtnbjBickj0wiuzZQk1TUQzcyk3e5o3OMwAEDpNw6sC0bQ+cNzBABLiT0I93HitMNIptl2c8+Pmvv7va3LGQe8e7j0WiGRJASxt9MCs3lmXmGgOM+IE/FPrG9rOaHDZBEj8U5WZvbQuacRJjkyZBBmfArQ6SPdAHAx8EE5KhsY7O6heu2ua4NDhtgAkyXExHHcUrrajWLNrTsAiSIbzgF2fqeqa6rZb3AjmBIPXbMf6il/8Ad0hzSXAO5HP3VwkotAyjyTE2mdoDTcWvL8cmARjkz3LXMqNc0OEOBg5E/LolNl2fZTLtvDxBBM48jwjNPtnURtHvN7uqGc4voGEWlsNZW28SeARzz3IO4u2Oe5gMOaJIIznhHUqfHdPd3f8A1Je0hLCKnVs8cwYn9+CBU2X6PNu2FptuPBwn1nP1CqsHYhPO2xa72TgQSQTHWDGfLASWxpSU3LK40c7L7CaEMduKaOvalQRw1L67QVbSfIiVlt0IeSXGkDULgsKJuxI3t5VNe36q+hVEQoqasGFShZpuxdM1KT6hxmP8on7pldUvca4mfqOEP2MqAUHt/K4k+Th/RNNSo7KGRzGU7VaO5jp4UBWr8hMAS79eqU2wyU5s2pQUVZ1rT0krrmVCmVCjIULmsGgwJ5TKYdIQXLI5Mngdya6bbQAllWkAAXHPKf2BaWzPkqSImkV3NHPKrNN4zjzH6Iu4IOFGk7ZIORhEyqtgzap7gpN+KP8AZgiQqn0hGFVEcSO7H3S+8txUBB7uvCLJQ1N43tB4Pz6j6Kk6YpxvRyja0GAD2e6REloJgeJXmGvWopXFVjBABx65Xrtds1GiOi831dwq3Ndw4LyB6Y+yrJLirEefGKxoy1SueEE6u9mU6vrGMpeWA4RY5xaOapaHFKoHN8UsrsLTytDY6bsYShqmnb5cpGoLY6ONY1ss7Oal7OqJ/C/3XevB+K2mrVyaQB6QD6LzWk2CWr0am4VLQvjO1vyIVN/DX4+XTiU2QTi3EJRZN+yc0Wqlo1IONSGpfUc4gADlMLaluEkwOg8p5URTLg7pJgeHn4p6x3tiZeQ+kZfVLQVIY5m4g4IJBCZWj3Mx0HP9VYygAJHecQMfuSfiq6tM/hHWSD3ZAVuJI5X7Kry0D6rarpcAMCYA4zEJpQqGJI5+XcqqImAR0mO48JnaWwyCBHHpB/RX+aYP/oaZRQqlpLSiA7opm26fA/L7oUT16YSpRcTTDMp6PnNzjqga1OH0z/1H/SUwVLmScZIk+XSfmlvspaYH2m1MUKb6nWAxv/cZn4SvONPuJcmfbK89tU2NMtpyAe9x/EVn6NFzeEEtnO83Ipy0w7VTkdyEsdOLqnWCj30i5meUTpFXhpQ49IRjimiVS+DR5rlSvFOUNVo7sq2rS3Darm+SVhyuaV6M9buO8laHTO0Ps2OpPbLSPhKEubMsGBKnTsd7JhMeSNWNUlHaNfpVSQD4BPbWJErF9mrv+Q8t+i19s9EmjanyiX07wN3Tjk8/BBUtTbwZ5gx4/WCiLxgcOOeSltSnhNeYWvHXs7caxBIa0kDHGDzkfP4oZupO5LMfv4Jla0weUx2M4x8FFNscsUEhPaaiHOkiPP6j0TqnqTSYbnBJ8+5U1LdvEBfC3Cjy0DLx4voYm9BIHTr8Oi+uGiZHVAUaABCKB/f781TyqUaAjhcJWjjm4SHWO0FO2a+TNQja1vnyT3AYTjUbttNhe4wACSfJeN3dw64quqfmM+Q6BJ/6XlnSC/aSPqhy5wMBEUnBoyoi4HISbd9HMkt6CWF0ZVrKDokKijVJymtjXVJ+mKnpC3TGueiHNLTBUra0dRbJxK+L95hDO7CeKTqwqhXBEOSy41gMdsAR77UjKzut2waN556eamGCcqY1QUXsd2jNzt7eVptNvA4DwwQsN2HqF7qhJmNo+qf1HGlULhxOfXqtXDh/JvxOomsNXCrdTnjkpdRvZAzhMqFUY80LNKJUBBhFslVAy70TCQMdUaCqiDWQphikSvqjggkiMrco+0hDV7sTCCuLnd7o46oV2A2ZXt3rZf8A8BuBy49/cB9VnLersavu2VUsvHjptZj0Qntg8YT5YnxOdlbcmdrVtxRVChAQzGAK2jXKXdICOkMbZsIs+6JQtuVKvcdEh7kIdOSse61cCNoSWzqjfMq64pFw5QNK32lHKUa0PfkQfRo6tUELC9p7jc/b+QfMp9d6q2m2Jk936rHVnlxLjySSm+HhafJoHlyZqv7P6JbSc/8AO6fhgfdajUKUmY5CUdjyDRYG9BHqFoq7JCLJ/tnRxr+EZ5gLTtTLTtSg7XGO4r6rbSUJVtp6ZCLTJbizSW94A7p6/qmYu2kThYik1w5kfRHsBA/Efh/VU0OWS9mmN2ELdamAIGSUjEniSire2Iz1KW0RzssaCck5KMoUsBSpW/U8ollLHoqAR5P2/YReuPQtbHzSii6Fov7SgP4lnfsz6uMLNsC6OPcUc/L/AKYZJdgcottk5okoXT7gU3h3I6+S1VxtMZweFz/KuEkktMXKTekLLSkSFCtTIOU2oUNvCKqWoqBY3NqWxc4bpn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s://media.licdn.com/mpr/mpr/shrink_200_200/p/1/000/08c/097/3dab68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5626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8373" y="2590800"/>
            <a:ext cx="7319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SQL Server Spatial Methods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(Database </a:t>
            </a:r>
            <a:r>
              <a:rPr lang="en-US" sz="2800" dirty="0" err="1" smtClean="0">
                <a:solidFill>
                  <a:srgbClr val="FFFF00"/>
                </a:solidFill>
              </a:rPr>
              <a:t>Geoprocessing</a:t>
            </a:r>
            <a:r>
              <a:rPr lang="en-US" sz="2800" dirty="0" smtClean="0">
                <a:solidFill>
                  <a:srgbClr val="FFFF00"/>
                </a:solidFill>
              </a:rPr>
              <a:t>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Picture 3" descr="http://aims.jocogov.org/images/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86400"/>
            <a:ext cx="77107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86400"/>
            <a:ext cx="762000" cy="64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1:20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38400" y="228600"/>
            <a:ext cx="4046617" cy="6400800"/>
            <a:chOff x="152400" y="152400"/>
            <a:chExt cx="4046617" cy="6400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" y="152400"/>
              <a:ext cx="4046617" cy="6400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05413" y="3124200"/>
              <a:ext cx="23936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SQL </a:t>
              </a:r>
              <a:r>
                <a:rPr lang="en-US" sz="2400" dirty="0" smtClean="0">
                  <a:solidFill>
                    <a:srgbClr val="0070C0"/>
                  </a:solidFill>
                </a:rPr>
                <a:t>Server</a:t>
              </a:r>
            </a:p>
            <a:p>
              <a:pPr algn="ctr"/>
              <a:r>
                <a:rPr lang="en-US" sz="2400" dirty="0" smtClean="0">
                  <a:solidFill>
                    <a:srgbClr val="0070C0"/>
                  </a:solidFill>
                </a:rPr>
                <a:t>Spatial </a:t>
              </a:r>
              <a:r>
                <a:rPr lang="en-US" sz="2400" dirty="0">
                  <a:solidFill>
                    <a:srgbClr val="0070C0"/>
                  </a:solidFill>
                </a:rPr>
                <a:t>Methods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45839" y="762000"/>
            <a:ext cx="139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STBuffer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665" y="1066800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STCentroid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997" y="136266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STContains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30" y="1964454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STDistance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030" y="3227859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STIntersects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5101" y="4050953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STLength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997" y="4627249"/>
            <a:ext cx="180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STOverlaps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293" y="5910628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STWithin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6665" y="235298"/>
            <a:ext cx="1205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STArea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0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575"/>
            <a:ext cx="8716469" cy="67056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3429000" y="203715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3390900" y="4343400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3429000" y="1066800"/>
            <a:ext cx="304800" cy="195193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6200" y="116646"/>
            <a:ext cx="483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Retrieve all addresses within 500’ of a school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4256330"/>
            <a:ext cx="483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Retrieve all addresses within 500’ of a school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86199" y="986236"/>
            <a:ext cx="483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Buffer each polling place by 250’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198" y="4625662"/>
            <a:ext cx="483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Buffer each polling place by 250’</a:t>
            </a:r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 rot="13409642">
            <a:off x="7111932" y="4897398"/>
            <a:ext cx="304800" cy="195193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429000" y="2438400"/>
            <a:ext cx="304800" cy="195193"/>
          </a:xfrm>
          <a:prstGeom prst="leftArrow">
            <a:avLst/>
          </a:prstGeom>
          <a:solidFill>
            <a:srgbClr val="EA1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57623" y="2351330"/>
            <a:ext cx="483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Calculate the % of population that lives</a:t>
            </a:r>
          </a:p>
          <a:p>
            <a:r>
              <a:rPr lang="en-US" dirty="0" smtClean="0"/>
              <a:t>Within 3 miles of a library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71465" y="6121682"/>
            <a:ext cx="483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Calculate the % of population that lives</a:t>
            </a:r>
          </a:p>
          <a:p>
            <a:r>
              <a:rPr lang="en-US" dirty="0" smtClean="0"/>
              <a:t>Within 3 miles of a library </a:t>
            </a:r>
            <a:endParaRPr lang="en-US" dirty="0"/>
          </a:p>
        </p:txBody>
      </p:sp>
      <p:sp>
        <p:nvSpPr>
          <p:cNvPr id="16" name="Left Arrow 15"/>
          <p:cNvSpPr/>
          <p:nvPr/>
        </p:nvSpPr>
        <p:spPr>
          <a:xfrm>
            <a:off x="4234407" y="6444847"/>
            <a:ext cx="304800" cy="195193"/>
          </a:xfrm>
          <a:prstGeom prst="leftArrow">
            <a:avLst/>
          </a:prstGeom>
          <a:solidFill>
            <a:srgbClr val="EA1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6106"/>
            <a:ext cx="5106924" cy="67528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72462" y="4191000"/>
            <a:ext cx="6876288" cy="2543175"/>
            <a:chOff x="2172462" y="4191000"/>
            <a:chExt cx="6876288" cy="25431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000" y="4191000"/>
              <a:ext cx="6381750" cy="2543175"/>
            </a:xfrm>
            <a:prstGeom prst="rect">
              <a:avLst/>
            </a:prstGeom>
          </p:spPr>
        </p:pic>
        <p:sp>
          <p:nvSpPr>
            <p:cNvPr id="4" name="Left Arrow 3"/>
            <p:cNvSpPr/>
            <p:nvPr/>
          </p:nvSpPr>
          <p:spPr>
            <a:xfrm rot="10800000">
              <a:off x="2172462" y="5272087"/>
              <a:ext cx="609600" cy="38100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7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3" y="228600"/>
            <a:ext cx="9148953" cy="636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" y="228600"/>
            <a:ext cx="9148953" cy="6364796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3810000" y="2057400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590800"/>
            <a:ext cx="55515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Database Projections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86400"/>
            <a:ext cx="762000" cy="64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2:15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" y="228600"/>
            <a:ext cx="9148953" cy="6364796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3810000" y="2057400"/>
            <a:ext cx="4572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1376293"/>
            <a:ext cx="2667000" cy="175260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39.008949,-94.761589</a:t>
            </a:r>
          </a:p>
          <a:p>
            <a:r>
              <a:rPr lang="en-US" dirty="0">
                <a:solidFill>
                  <a:srgbClr val="FF0000"/>
                </a:solidFill>
              </a:rPr>
              <a:t>39.009616,-94.756096</a:t>
            </a:r>
          </a:p>
          <a:p>
            <a:r>
              <a:rPr lang="en-US" dirty="0">
                <a:solidFill>
                  <a:srgbClr val="FF0000"/>
                </a:solidFill>
              </a:rPr>
              <a:t>39.014951,-94.73893</a:t>
            </a:r>
          </a:p>
          <a:p>
            <a:r>
              <a:rPr lang="en-US" dirty="0">
                <a:solidFill>
                  <a:srgbClr val="FF0000"/>
                </a:solidFill>
              </a:rPr>
              <a:t>39.014649,-94.723434</a:t>
            </a:r>
          </a:p>
          <a:p>
            <a:r>
              <a:rPr lang="en-US" dirty="0">
                <a:solidFill>
                  <a:srgbClr val="FF0000"/>
                </a:solidFill>
              </a:rPr>
              <a:t>39.003378,-94.723434</a:t>
            </a:r>
          </a:p>
          <a:p>
            <a:r>
              <a:rPr lang="en-US" dirty="0">
                <a:solidFill>
                  <a:srgbClr val="FF0000"/>
                </a:solidFill>
              </a:rPr>
              <a:t>39.003578,-94.7612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3582343"/>
            <a:ext cx="2667000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fnProjectPoly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(CLR function)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128893"/>
            <a:ext cx="1981200" cy="12355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762000" y="5662446"/>
            <a:ext cx="2667000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STGeomFromText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4589791"/>
            <a:ext cx="2667000" cy="646331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KS North State Plane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Coordinates (as WKT)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9022" y="5707432"/>
            <a:ext cx="1600200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STContains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759" y="3433971"/>
            <a:ext cx="2685236" cy="20900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4267200" y="1925117"/>
            <a:ext cx="4666307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SELECT </a:t>
            </a:r>
            <a:r>
              <a:rPr lang="en-US" dirty="0" smtClean="0">
                <a:solidFill>
                  <a:srgbClr val="FF0000"/>
                </a:solidFill>
              </a:rPr>
              <a:t>SUM(occupants) AS </a:t>
            </a:r>
            <a:r>
              <a:rPr lang="en-US" dirty="0" err="1">
                <a:solidFill>
                  <a:srgbClr val="FF0000"/>
                </a:solidFill>
              </a:rPr>
              <a:t>PopEstimate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2656" y="3423701"/>
            <a:ext cx="2644059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PopulationModel1_PT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290" y="2793814"/>
            <a:ext cx="2761221" cy="192741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Left Arrow 17"/>
          <p:cNvSpPr/>
          <p:nvPr/>
        </p:nvSpPr>
        <p:spPr>
          <a:xfrm rot="16200000">
            <a:off x="1844333" y="3189559"/>
            <a:ext cx="502333" cy="38100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16200000">
            <a:off x="1836034" y="4172566"/>
            <a:ext cx="502333" cy="38100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6200000">
            <a:off x="1777039" y="5265765"/>
            <a:ext cx="502333" cy="38100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800000">
            <a:off x="3377697" y="3761745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0800000">
            <a:off x="3429000" y="5707432"/>
            <a:ext cx="3680022" cy="30076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6200000">
            <a:off x="7248912" y="5023831"/>
            <a:ext cx="986198" cy="38100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 rot="5400000">
            <a:off x="6832478" y="3789512"/>
            <a:ext cx="3454838" cy="38100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4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2590800"/>
            <a:ext cx="54906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Database Geocoding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95" y="5486400"/>
            <a:ext cx="808055" cy="630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2:35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91201"/>
            <a:ext cx="390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Policy Area Map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71506" y="5791201"/>
            <a:ext cx="422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Teen Birth Rate Map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52400" y="1524001"/>
          <a:ext cx="3938827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4" imgW="24688800" imgH="26746200" progId="AcroExch.Document.11">
                  <p:embed/>
                </p:oleObj>
              </mc:Choice>
              <mc:Fallback>
                <p:oleObj name="Acrobat Document" r:id="rId4" imgW="24688800" imgH="26746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1524001"/>
                        <a:ext cx="3938827" cy="426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6096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Planning Department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800600" y="1524001"/>
          <a:ext cx="42672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6" imgW="4114620" imgH="4114800" progId="AcroExch.Document.11">
                  <p:embed/>
                </p:oleObj>
              </mc:Choice>
              <mc:Fallback>
                <p:oleObj name="Acrobat Document" r:id="rId6" imgW="4114620" imgH="4114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00600" y="1524001"/>
                        <a:ext cx="4267200" cy="426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81803" y="6096000"/>
            <a:ext cx="406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Public Health and Human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181975" cy="36480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0" y="1143000"/>
            <a:ext cx="8734425" cy="4543425"/>
            <a:chOff x="76200" y="1143000"/>
            <a:chExt cx="8734425" cy="4543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1143000"/>
              <a:ext cx="8734425" cy="4543425"/>
            </a:xfrm>
            <a:prstGeom prst="rect">
              <a:avLst/>
            </a:prstGeom>
          </p:spPr>
        </p:pic>
        <p:sp>
          <p:nvSpPr>
            <p:cNvPr id="5" name="Left Arrow 4"/>
            <p:cNvSpPr/>
            <p:nvPr/>
          </p:nvSpPr>
          <p:spPr>
            <a:xfrm rot="16200000">
              <a:off x="5806734" y="2973045"/>
              <a:ext cx="502333" cy="381001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Arrow 5"/>
            <p:cNvSpPr/>
            <p:nvPr/>
          </p:nvSpPr>
          <p:spPr>
            <a:xfrm rot="16200000">
              <a:off x="8216559" y="2973045"/>
              <a:ext cx="502333" cy="381001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42999" y="2590800"/>
              <a:ext cx="7134225" cy="321578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Left Arrow 7"/>
          <p:cNvSpPr/>
          <p:nvPr/>
        </p:nvSpPr>
        <p:spPr>
          <a:xfrm rot="16200000">
            <a:off x="7284720" y="2377438"/>
            <a:ext cx="548640" cy="18288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6200000">
            <a:off x="7679498" y="2492537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76712" y="1899534"/>
            <a:ext cx="942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MinScore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2847" y="2129956"/>
            <a:ext cx="1448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GeocodeOption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2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5924550" cy="5391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33400"/>
            <a:ext cx="5934075" cy="542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290" y="1219200"/>
            <a:ext cx="740092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"/>
            <a:ext cx="2415540" cy="63322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13892" y="1314562"/>
            <a:ext cx="3176099" cy="461665"/>
            <a:chOff x="2813892" y="1314562"/>
            <a:chExt cx="3176099" cy="461665"/>
          </a:xfrm>
        </p:grpSpPr>
        <p:sp>
          <p:nvSpPr>
            <p:cNvPr id="4" name="Left Arrow 3"/>
            <p:cNvSpPr/>
            <p:nvPr/>
          </p:nvSpPr>
          <p:spPr>
            <a:xfrm>
              <a:off x="2813892" y="1447797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18692" y="1314562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fnGeocode</a:t>
              </a:r>
              <a:r>
                <a:rPr lang="en-US" sz="2400" dirty="0" smtClean="0">
                  <a:solidFill>
                    <a:srgbClr val="FF0000"/>
                  </a:solidFill>
                </a:rPr>
                <a:t> (Parent)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82205" y="3886200"/>
            <a:ext cx="5328548" cy="461665"/>
            <a:chOff x="2417275" y="3937691"/>
            <a:chExt cx="5328548" cy="461665"/>
          </a:xfrm>
        </p:grpSpPr>
        <p:sp>
          <p:nvSpPr>
            <p:cNvPr id="6" name="Left Arrow 5"/>
            <p:cNvSpPr/>
            <p:nvPr/>
          </p:nvSpPr>
          <p:spPr>
            <a:xfrm>
              <a:off x="2417275" y="4070926"/>
              <a:ext cx="304800" cy="195193"/>
            </a:xfrm>
            <a:prstGeom prst="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22075" y="3937691"/>
              <a:ext cx="5023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00"/>
                  </a:solidFill>
                </a:rPr>
                <a:t>fnValidateAddress</a:t>
              </a:r>
              <a:r>
                <a:rPr lang="en-US" sz="2400" dirty="0" smtClean="0">
                  <a:solidFill>
                    <a:srgbClr val="FFFF00"/>
                  </a:solidFill>
                </a:rPr>
                <a:t> (Address Points)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96540" y="1017111"/>
            <a:ext cx="3402123" cy="461665"/>
            <a:chOff x="2417275" y="3937691"/>
            <a:chExt cx="3402123" cy="461665"/>
          </a:xfrm>
        </p:grpSpPr>
        <p:sp>
          <p:nvSpPr>
            <p:cNvPr id="11" name="Left Arrow 10"/>
            <p:cNvSpPr/>
            <p:nvPr/>
          </p:nvSpPr>
          <p:spPr>
            <a:xfrm>
              <a:off x="2417275" y="4070926"/>
              <a:ext cx="304800" cy="195193"/>
            </a:xfrm>
            <a:prstGeom prst="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22075" y="3937691"/>
              <a:ext cx="3097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00"/>
                  </a:solidFill>
                </a:rPr>
                <a:t>fnCenterlineGeocode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13892" y="4361850"/>
            <a:ext cx="4147134" cy="461665"/>
            <a:chOff x="2417275" y="3937691"/>
            <a:chExt cx="4147134" cy="461665"/>
          </a:xfrm>
        </p:grpSpPr>
        <p:sp>
          <p:nvSpPr>
            <p:cNvPr id="14" name="Left Arrow 13"/>
            <p:cNvSpPr/>
            <p:nvPr/>
          </p:nvSpPr>
          <p:spPr>
            <a:xfrm>
              <a:off x="2417275" y="4070926"/>
              <a:ext cx="304800" cy="195193"/>
            </a:xfrm>
            <a:prstGeom prst="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22075" y="3937691"/>
              <a:ext cx="3842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00"/>
                  </a:solidFill>
                </a:rPr>
                <a:t>fnYahooGC</a:t>
              </a:r>
              <a:r>
                <a:rPr lang="en-US" sz="2400" dirty="0" smtClean="0">
                  <a:solidFill>
                    <a:srgbClr val="FFFF00"/>
                  </a:solidFill>
                </a:rPr>
                <a:t> (CLR function)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82205" y="3655365"/>
            <a:ext cx="4528585" cy="461665"/>
            <a:chOff x="2417275" y="3937691"/>
            <a:chExt cx="4528585" cy="461665"/>
          </a:xfrm>
        </p:grpSpPr>
        <p:sp>
          <p:nvSpPr>
            <p:cNvPr id="17" name="Left Arrow 16"/>
            <p:cNvSpPr/>
            <p:nvPr/>
          </p:nvSpPr>
          <p:spPr>
            <a:xfrm>
              <a:off x="2417275" y="4070926"/>
              <a:ext cx="304800" cy="195193"/>
            </a:xfrm>
            <a:prstGeom prst="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22075" y="3937691"/>
              <a:ext cx="4223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00"/>
                  </a:solidFill>
                </a:rPr>
                <a:t>fnTeleAtlasGC</a:t>
              </a:r>
              <a:r>
                <a:rPr lang="en-US" sz="2400" dirty="0" smtClean="0">
                  <a:solidFill>
                    <a:srgbClr val="FFFF00"/>
                  </a:solidFill>
                </a:rPr>
                <a:t> (CLR function)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80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510492" cy="68098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4495800"/>
            <a:ext cx="3505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62000" y="6172200"/>
            <a:ext cx="5029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92947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486775" cy="48482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685800"/>
            <a:ext cx="6774180" cy="59055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Left Arrow 3"/>
          <p:cNvSpPr/>
          <p:nvPr/>
        </p:nvSpPr>
        <p:spPr>
          <a:xfrm rot="10800000">
            <a:off x="533400" y="3962400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2590800"/>
            <a:ext cx="46200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Truncate/Replace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Data Publishing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aims.jocogov.org/images/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58" y="5486400"/>
            <a:ext cx="77107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3:05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6553200" y="2600325"/>
            <a:ext cx="1219200" cy="91440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31068" y="1676400"/>
            <a:ext cx="2133600" cy="1828800"/>
            <a:chOff x="685800" y="1676400"/>
            <a:chExt cx="2133600" cy="1828800"/>
          </a:xfrm>
        </p:grpSpPr>
        <p:sp>
          <p:nvSpPr>
            <p:cNvPr id="5" name="Flowchart: Magnetic Disk 4"/>
            <p:cNvSpPr/>
            <p:nvPr/>
          </p:nvSpPr>
          <p:spPr>
            <a:xfrm>
              <a:off x="685800" y="1676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>
            <a:xfrm>
              <a:off x="838200" y="1828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990600" y="19812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gnetic Disk 12"/>
            <p:cNvSpPr/>
            <p:nvPr/>
          </p:nvSpPr>
          <p:spPr>
            <a:xfrm>
              <a:off x="1143000" y="21336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1295400" y="22860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>
            <a:xfrm>
              <a:off x="1447800" y="2438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gnetic Disk 15"/>
            <p:cNvSpPr/>
            <p:nvPr/>
          </p:nvSpPr>
          <p:spPr>
            <a:xfrm>
              <a:off x="1600200" y="2590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381000"/>
            <a:ext cx="4386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Editing FCs in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Development Databases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351746"/>
            <a:ext cx="3400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Published FCs in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jocoPub</a:t>
            </a:r>
            <a:r>
              <a:rPr lang="en-US" sz="2800" b="1" dirty="0" smtClean="0">
                <a:solidFill>
                  <a:srgbClr val="FF0000"/>
                </a:solidFill>
              </a:rPr>
              <a:t> Database</a:t>
            </a:r>
          </a:p>
        </p:txBody>
      </p:sp>
    </p:spTree>
    <p:extLst>
      <p:ext uri="{BB962C8B-B14F-4D97-AF65-F5344CB8AC3E}">
        <p14:creationId xmlns:p14="http://schemas.microsoft.com/office/powerpoint/2010/main" val="39923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6553200" y="2600325"/>
            <a:ext cx="1219200" cy="91440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31068" y="1676400"/>
            <a:ext cx="2133600" cy="1828800"/>
            <a:chOff x="685800" y="1676400"/>
            <a:chExt cx="2133600" cy="1828800"/>
          </a:xfrm>
        </p:grpSpPr>
        <p:sp>
          <p:nvSpPr>
            <p:cNvPr id="5" name="Flowchart: Magnetic Disk 4"/>
            <p:cNvSpPr/>
            <p:nvPr/>
          </p:nvSpPr>
          <p:spPr>
            <a:xfrm>
              <a:off x="685800" y="1676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>
            <a:xfrm>
              <a:off x="838200" y="1828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990600" y="19812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gnetic Disk 12"/>
            <p:cNvSpPr/>
            <p:nvPr/>
          </p:nvSpPr>
          <p:spPr>
            <a:xfrm>
              <a:off x="1143000" y="21336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1295400" y="22860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>
            <a:xfrm>
              <a:off x="1447800" y="2438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gnetic Disk 15"/>
            <p:cNvSpPr/>
            <p:nvPr/>
          </p:nvSpPr>
          <p:spPr>
            <a:xfrm>
              <a:off x="1600200" y="2590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381000"/>
            <a:ext cx="4386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Editing FCs in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Development Databases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351746"/>
            <a:ext cx="3400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Published FCs in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jocoPub</a:t>
            </a:r>
            <a:r>
              <a:rPr lang="en-US" sz="2800" b="1" dirty="0" smtClean="0">
                <a:solidFill>
                  <a:srgbClr val="FF0000"/>
                </a:solidFill>
              </a:rPr>
              <a:t> Database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810000" y="2895600"/>
            <a:ext cx="25146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ArcObjects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2727627" y="3073361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6705600" y="3066246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6553200" y="2600325"/>
            <a:ext cx="1219200" cy="91440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31068" y="1676400"/>
            <a:ext cx="2133600" cy="1828800"/>
            <a:chOff x="685800" y="1676400"/>
            <a:chExt cx="2133600" cy="1828800"/>
          </a:xfrm>
        </p:grpSpPr>
        <p:sp>
          <p:nvSpPr>
            <p:cNvPr id="5" name="Flowchart: Magnetic Disk 4"/>
            <p:cNvSpPr/>
            <p:nvPr/>
          </p:nvSpPr>
          <p:spPr>
            <a:xfrm>
              <a:off x="685800" y="1676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>
            <a:xfrm>
              <a:off x="838200" y="1828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990600" y="19812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gnetic Disk 12"/>
            <p:cNvSpPr/>
            <p:nvPr/>
          </p:nvSpPr>
          <p:spPr>
            <a:xfrm>
              <a:off x="1143000" y="21336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1295400" y="22860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>
            <a:xfrm>
              <a:off x="1447800" y="2438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gnetic Disk 15"/>
            <p:cNvSpPr/>
            <p:nvPr/>
          </p:nvSpPr>
          <p:spPr>
            <a:xfrm>
              <a:off x="1600200" y="2590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381000"/>
            <a:ext cx="4386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Editing FCs in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Development Databases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351746"/>
            <a:ext cx="3400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Published FCs in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jocoPub</a:t>
            </a:r>
            <a:r>
              <a:rPr lang="en-US" sz="2800" b="1" dirty="0" smtClean="0">
                <a:solidFill>
                  <a:srgbClr val="FF0000"/>
                </a:solidFill>
              </a:rPr>
              <a:t> Database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810000" y="2895600"/>
            <a:ext cx="25146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ArcObjects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2727627" y="3073361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6705600" y="3066246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" name="Round Diagonal Corner Rectangle 28"/>
          <p:cNvSpPr/>
          <p:nvPr/>
        </p:nvSpPr>
        <p:spPr>
          <a:xfrm>
            <a:off x="7239000" y="3057525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77259" y="2806957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029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5597096"/>
            <a:ext cx="390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Major Employers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40766" y="587924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County Manager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524000" y="1652158"/>
          <a:ext cx="6096000" cy="394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4" imgW="11658331" imgH="7543680" progId="AcroExch.Document.11">
                  <p:embed/>
                </p:oleObj>
              </mc:Choice>
              <mc:Fallback>
                <p:oleObj name="Acrobat Document" r:id="rId4" imgW="11658331" imgH="75436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0" y="1652158"/>
                        <a:ext cx="6096000" cy="394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6553200" y="2600325"/>
            <a:ext cx="1219200" cy="91440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31068" y="1676400"/>
            <a:ext cx="2133600" cy="1828800"/>
            <a:chOff x="685800" y="1676400"/>
            <a:chExt cx="2133600" cy="1828800"/>
          </a:xfrm>
        </p:grpSpPr>
        <p:sp>
          <p:nvSpPr>
            <p:cNvPr id="5" name="Flowchart: Magnetic Disk 4"/>
            <p:cNvSpPr/>
            <p:nvPr/>
          </p:nvSpPr>
          <p:spPr>
            <a:xfrm>
              <a:off x="685800" y="1676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>
            <a:xfrm>
              <a:off x="838200" y="1828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990600" y="19812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gnetic Disk 12"/>
            <p:cNvSpPr/>
            <p:nvPr/>
          </p:nvSpPr>
          <p:spPr>
            <a:xfrm>
              <a:off x="1143000" y="21336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1295400" y="22860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>
            <a:xfrm>
              <a:off x="1447800" y="2438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gnetic Disk 15"/>
            <p:cNvSpPr/>
            <p:nvPr/>
          </p:nvSpPr>
          <p:spPr>
            <a:xfrm>
              <a:off x="1600200" y="2590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381000"/>
            <a:ext cx="4386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Editing FCs in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Development Databases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351746"/>
            <a:ext cx="3400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Published FCs in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jocoPub</a:t>
            </a:r>
            <a:r>
              <a:rPr lang="en-US" sz="2800" b="1" dirty="0" smtClean="0">
                <a:solidFill>
                  <a:srgbClr val="FF0000"/>
                </a:solidFill>
              </a:rPr>
              <a:t> Database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810000" y="2895600"/>
            <a:ext cx="25146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ArcObjects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2727627" y="3073361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2667000"/>
            <a:ext cx="457200" cy="457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676258"/>
            <a:ext cx="783368" cy="463836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6705600" y="3066246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24" y="2480505"/>
            <a:ext cx="1193669" cy="11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6553200" y="2600325"/>
            <a:ext cx="1219200" cy="91440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31068" y="1676400"/>
            <a:ext cx="2133600" cy="1828800"/>
            <a:chOff x="685800" y="1676400"/>
            <a:chExt cx="2133600" cy="1828800"/>
          </a:xfrm>
        </p:grpSpPr>
        <p:sp>
          <p:nvSpPr>
            <p:cNvPr id="5" name="Flowchart: Magnetic Disk 4"/>
            <p:cNvSpPr/>
            <p:nvPr/>
          </p:nvSpPr>
          <p:spPr>
            <a:xfrm>
              <a:off x="685800" y="1676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Magnetic Disk 10"/>
            <p:cNvSpPr/>
            <p:nvPr/>
          </p:nvSpPr>
          <p:spPr>
            <a:xfrm>
              <a:off x="838200" y="1828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Magnetic Disk 11"/>
            <p:cNvSpPr/>
            <p:nvPr/>
          </p:nvSpPr>
          <p:spPr>
            <a:xfrm>
              <a:off x="990600" y="19812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Magnetic Disk 12"/>
            <p:cNvSpPr/>
            <p:nvPr/>
          </p:nvSpPr>
          <p:spPr>
            <a:xfrm>
              <a:off x="1143000" y="21336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1295400" y="22860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Magnetic Disk 14"/>
            <p:cNvSpPr/>
            <p:nvPr/>
          </p:nvSpPr>
          <p:spPr>
            <a:xfrm>
              <a:off x="1447800" y="24384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Magnetic Disk 15"/>
            <p:cNvSpPr/>
            <p:nvPr/>
          </p:nvSpPr>
          <p:spPr>
            <a:xfrm>
              <a:off x="1600200" y="2590800"/>
              <a:ext cx="1219200" cy="914400"/>
            </a:xfrm>
            <a:prstGeom prst="flowChartMagneticDisk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381000"/>
            <a:ext cx="4386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Editing FCs in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Development Databases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57800" y="1351746"/>
            <a:ext cx="3400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Published FCs in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jocoPub</a:t>
            </a:r>
            <a:r>
              <a:rPr lang="en-US" sz="2800" b="1" dirty="0" smtClean="0">
                <a:solidFill>
                  <a:srgbClr val="FF0000"/>
                </a:solidFill>
              </a:rPr>
              <a:t> Database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901392" y="2438399"/>
            <a:ext cx="2514600" cy="1524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FME Workspace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Truncate/Insert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2727627" y="3073361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2667000"/>
            <a:ext cx="457200" cy="457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2676258"/>
            <a:ext cx="783368" cy="463836"/>
          </a:xfrm>
          <a:prstGeom prst="rect">
            <a:avLst/>
          </a:prstGeom>
        </p:spPr>
      </p:pic>
      <p:sp>
        <p:nvSpPr>
          <p:cNvPr id="26" name="Round Diagonal Corner Rectangle 25"/>
          <p:cNvSpPr/>
          <p:nvPr/>
        </p:nvSpPr>
        <p:spPr>
          <a:xfrm>
            <a:off x="6705600" y="3066246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5142" y="256511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X</a:t>
            </a:r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3412268" y="579120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Locks are immaterial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1471545" y="3098839"/>
            <a:ext cx="1219200" cy="91440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9600" y="1143000"/>
            <a:ext cx="3400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Published FCs in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jocoPub</a:t>
            </a:r>
            <a:r>
              <a:rPr lang="en-US" sz="2800" b="1" dirty="0" smtClean="0">
                <a:solidFill>
                  <a:srgbClr val="FF0000"/>
                </a:solidFill>
              </a:rPr>
              <a:t> Database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048000" y="2794039"/>
            <a:ext cx="2907472" cy="1524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SQL Server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Stored Procedure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Truncate/Insert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1866900" y="3544907"/>
            <a:ext cx="457200" cy="26830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4" name="Flowchart: Magnetic Disk 23"/>
          <p:cNvSpPr/>
          <p:nvPr/>
        </p:nvSpPr>
        <p:spPr>
          <a:xfrm>
            <a:off x="6172200" y="2151904"/>
            <a:ext cx="2362200" cy="3076575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20"/>
          <p:cNvSpPr/>
          <p:nvPr/>
        </p:nvSpPr>
        <p:spPr>
          <a:xfrm>
            <a:off x="7029450" y="3679060"/>
            <a:ext cx="647700" cy="423921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MRP FC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38491" y="1162050"/>
            <a:ext cx="3943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Archived FCs in</a:t>
            </a:r>
            <a:endParaRPr lang="en-US" sz="2800" b="1" dirty="0">
              <a:solidFill>
                <a:srgbClr val="00B0F0"/>
              </a:solidFill>
            </a:endParaRPr>
          </a:p>
          <a:p>
            <a:r>
              <a:rPr lang="en-US" sz="2800" b="1" dirty="0" err="1" smtClean="0">
                <a:solidFill>
                  <a:srgbClr val="00B0F0"/>
                </a:solidFill>
              </a:rPr>
              <a:t>jocoArchive</a:t>
            </a:r>
            <a:r>
              <a:rPr lang="en-US" sz="2800" b="1" dirty="0" smtClean="0">
                <a:solidFill>
                  <a:srgbClr val="00B0F0"/>
                </a:solidFill>
              </a:rPr>
              <a:t> Database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0425" y="5791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Huge time savings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143000"/>
            <a:ext cx="833914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►Reading input parameters to a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.</a:t>
            </a:r>
            <a:r>
              <a:rPr lang="en-US" sz="4400" dirty="0" err="1" smtClean="0">
                <a:solidFill>
                  <a:srgbClr val="FFFF00"/>
                </a:solidFill>
              </a:rPr>
              <a:t>py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smtClean="0">
                <a:solidFill>
                  <a:srgbClr val="FFFF00"/>
                </a:solidFill>
              </a:rPr>
              <a:t> .</a:t>
            </a:r>
            <a:r>
              <a:rPr lang="en-US" sz="4400" dirty="0" err="1" smtClean="0">
                <a:solidFill>
                  <a:srgbClr val="FFFF00"/>
                </a:solidFill>
              </a:rPr>
              <a:t>fmw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smtClean="0">
                <a:solidFill>
                  <a:srgbClr val="FFFF00"/>
                </a:solidFill>
              </a:rPr>
              <a:t> .exe  .</a:t>
            </a:r>
            <a:r>
              <a:rPr lang="en-US" sz="4400" dirty="0" err="1" smtClean="0">
                <a:solidFill>
                  <a:srgbClr val="FFFF00"/>
                </a:solidFill>
              </a:rPr>
              <a:t>sql</a:t>
            </a:r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from </a:t>
            </a:r>
            <a:r>
              <a:rPr lang="en-US" sz="4400" dirty="0">
                <a:solidFill>
                  <a:srgbClr val="FFFF00"/>
                </a:solidFill>
              </a:rPr>
              <a:t>a DB table</a:t>
            </a:r>
          </a:p>
          <a:p>
            <a:pPr algn="ctr"/>
            <a:endParaRPr lang="en-US" sz="4400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►Writing </a:t>
            </a:r>
            <a:r>
              <a:rPr lang="en-US" sz="4400" dirty="0">
                <a:solidFill>
                  <a:srgbClr val="FFFF00"/>
                </a:solidFill>
              </a:rPr>
              <a:t>log </a:t>
            </a:r>
            <a:r>
              <a:rPr lang="en-US" sz="4400" dirty="0" smtClean="0">
                <a:solidFill>
                  <a:srgbClr val="FFFF00"/>
                </a:solidFill>
              </a:rPr>
              <a:t>data to </a:t>
            </a:r>
            <a:r>
              <a:rPr lang="en-US" sz="4400" dirty="0">
                <a:solidFill>
                  <a:srgbClr val="FFFF00"/>
                </a:solidFill>
              </a:rPr>
              <a:t>a DB table</a:t>
            </a:r>
          </a:p>
        </p:txBody>
      </p:sp>
      <p:pic>
        <p:nvPicPr>
          <p:cNvPr id="4" name="Picture 2" descr="http://aims.jocogov.org/images/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86400"/>
            <a:ext cx="77107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37" y="5486400"/>
            <a:ext cx="808055" cy="6302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3:45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8494515" cy="3124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09600" y="990600"/>
            <a:ext cx="77724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90550" y="2438400"/>
            <a:ext cx="77724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0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0" y="1143000"/>
            <a:ext cx="8924137" cy="4572000"/>
            <a:chOff x="76200" y="838200"/>
            <a:chExt cx="8924137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590550" y="1143000"/>
              <a:ext cx="7772400" cy="2286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838200"/>
              <a:ext cx="8924137" cy="4572000"/>
            </a:xfrm>
            <a:prstGeom prst="rect">
              <a:avLst/>
            </a:prstGeom>
          </p:spPr>
        </p:pic>
        <p:sp>
          <p:nvSpPr>
            <p:cNvPr id="6" name="Rounded Rectangle 5"/>
            <p:cNvSpPr/>
            <p:nvPr/>
          </p:nvSpPr>
          <p:spPr>
            <a:xfrm>
              <a:off x="85725" y="914400"/>
              <a:ext cx="1666875" cy="19812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 rot="10800000">
              <a:off x="1752600" y="1295400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981199" y="1447800"/>
              <a:ext cx="228601" cy="3962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28482" y="191125"/>
            <a:ext cx="73965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►Reading input parameters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4800" y="1066800"/>
            <a:ext cx="8382000" cy="5175839"/>
            <a:chOff x="304800" y="609600"/>
            <a:chExt cx="8382000" cy="51758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609600"/>
              <a:ext cx="8382000" cy="5175839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321399" y="685800"/>
              <a:ext cx="1583602" cy="1066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Arrow 4"/>
            <p:cNvSpPr/>
            <p:nvPr/>
          </p:nvSpPr>
          <p:spPr>
            <a:xfrm rot="10800000">
              <a:off x="1981200" y="1121603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67000" y="835671"/>
              <a:ext cx="2182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ID of input </a:t>
              </a:r>
              <a:r>
                <a:rPr lang="en-US" sz="1200" dirty="0">
                  <a:solidFill>
                    <a:srgbClr val="FF0000"/>
                  </a:solidFill>
                </a:rPr>
                <a:t>p</a:t>
              </a:r>
              <a:r>
                <a:rPr lang="en-US" sz="1200" dirty="0" smtClean="0">
                  <a:solidFill>
                    <a:srgbClr val="FF0000"/>
                  </a:solidFill>
                </a:rPr>
                <a:t>arameters record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" name="Left Arrow 6"/>
            <p:cNvSpPr/>
            <p:nvPr/>
          </p:nvSpPr>
          <p:spPr>
            <a:xfrm rot="16200000">
              <a:off x="2848400" y="1018846"/>
              <a:ext cx="18288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9811" y="996592"/>
              <a:ext cx="7585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Start DT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4679" y="992575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End DT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80321" y="983103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Status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56447" y="1009478"/>
              <a:ext cx="17107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Detail (error message)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99342" y="191125"/>
            <a:ext cx="46548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►Writing log data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82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4486488" cy="6553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Left Arrow 2"/>
          <p:cNvSpPr/>
          <p:nvPr/>
        </p:nvSpPr>
        <p:spPr>
          <a:xfrm rot="10800000">
            <a:off x="3505200" y="4648200"/>
            <a:ext cx="304800" cy="19519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914400"/>
            <a:ext cx="5150644" cy="542210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34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81200"/>
            <a:ext cx="73052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Check </a:t>
            </a:r>
            <a:r>
              <a:rPr lang="en-US" sz="4400" b="1" dirty="0">
                <a:solidFill>
                  <a:srgbClr val="FFFF00"/>
                </a:solidFill>
              </a:rPr>
              <a:t>the validity of </a:t>
            </a:r>
            <a:r>
              <a:rPr lang="en-US" sz="4400" b="1" dirty="0" smtClean="0">
                <a:solidFill>
                  <a:srgbClr val="FFFF00"/>
                </a:solidFill>
              </a:rPr>
              <a:t>URLs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in </a:t>
            </a:r>
            <a:r>
              <a:rPr lang="en-US" sz="4400" b="1" dirty="0">
                <a:solidFill>
                  <a:srgbClr val="FFFF00"/>
                </a:solidFill>
              </a:rPr>
              <a:t>a </a:t>
            </a:r>
            <a:r>
              <a:rPr lang="en-US" sz="4400" b="1" dirty="0" smtClean="0">
                <a:solidFill>
                  <a:srgbClr val="FFFF00"/>
                </a:solidFill>
              </a:rPr>
              <a:t>table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http://aims.jocogov.org/images/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86400"/>
            <a:ext cx="77107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4:15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6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3819525" cy="53244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609600"/>
            <a:ext cx="8555204" cy="52435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6" name="Group 5"/>
          <p:cNvGrpSpPr/>
          <p:nvPr/>
        </p:nvGrpSpPr>
        <p:grpSpPr>
          <a:xfrm>
            <a:off x="762000" y="838200"/>
            <a:ext cx="7682789" cy="5484018"/>
            <a:chOff x="762000" y="838200"/>
            <a:chExt cx="7682789" cy="54840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838200"/>
              <a:ext cx="7134225" cy="347662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414" y="4007643"/>
              <a:ext cx="7572375" cy="231457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55237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53340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Employee Commute times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5879241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County Manager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191000" y="1447800"/>
          <a:ext cx="48768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4" imgW="24688800" imgH="24688800" progId="AcroExch.Document.11">
                  <p:embed/>
                </p:oleObj>
              </mc:Choice>
              <mc:Fallback>
                <p:oleObj name="Acrobat Document" r:id="rId4" imgW="24688800" imgH="24688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91000" y="1447800"/>
                        <a:ext cx="4876800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32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800"/>
            <a:ext cx="7496175" cy="58769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962400" y="745297"/>
            <a:ext cx="15240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0" y="597987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fnCheckURL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64008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Links kept current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057400"/>
            <a:ext cx="8055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Performance &amp; Configuration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http://aims.jocogov.org/images/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86400"/>
            <a:ext cx="771072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486400"/>
            <a:ext cx="762000" cy="64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82" y="5486400"/>
            <a:ext cx="789878" cy="64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7356" y="663167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4:35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"/>
            <a:ext cx="6376128" cy="4038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48000" y="990600"/>
            <a:ext cx="1447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19820" y="2667000"/>
            <a:ext cx="153758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99450" y="3962400"/>
            <a:ext cx="140555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0" y="457200"/>
            <a:ext cx="5329237" cy="5242111"/>
            <a:chOff x="381000" y="457200"/>
            <a:chExt cx="5329237" cy="52421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457200"/>
              <a:ext cx="5329237" cy="5242111"/>
            </a:xfrm>
            <a:prstGeom prst="rect">
              <a:avLst/>
            </a:prstGeom>
          </p:spPr>
        </p:pic>
        <p:sp>
          <p:nvSpPr>
            <p:cNvPr id="3" name="Left Arrow 2"/>
            <p:cNvSpPr/>
            <p:nvPr/>
          </p:nvSpPr>
          <p:spPr>
            <a:xfrm>
              <a:off x="4267200" y="2286000"/>
              <a:ext cx="548640" cy="27432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Left Arrow 3"/>
            <p:cNvSpPr/>
            <p:nvPr/>
          </p:nvSpPr>
          <p:spPr>
            <a:xfrm>
              <a:off x="4522810" y="3078255"/>
              <a:ext cx="548640" cy="27432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Arrow 4"/>
            <p:cNvSpPr/>
            <p:nvPr/>
          </p:nvSpPr>
          <p:spPr>
            <a:xfrm>
              <a:off x="3124200" y="1828800"/>
              <a:ext cx="548640" cy="274320"/>
            </a:xfrm>
            <a:prstGeom prst="lef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Arrow 5"/>
            <p:cNvSpPr/>
            <p:nvPr/>
          </p:nvSpPr>
          <p:spPr>
            <a:xfrm>
              <a:off x="3139440" y="2077318"/>
              <a:ext cx="548640" cy="274320"/>
            </a:xfrm>
            <a:prstGeom prst="lef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802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6753225" cy="601027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24400" y="1676400"/>
            <a:ext cx="27432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800" y="304800"/>
            <a:ext cx="6705600" cy="6038850"/>
            <a:chOff x="533400" y="304800"/>
            <a:chExt cx="6705600" cy="60388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304800"/>
              <a:ext cx="6705600" cy="6038850"/>
            </a:xfrm>
            <a:prstGeom prst="rect">
              <a:avLst/>
            </a:prstGeom>
          </p:spPr>
        </p:pic>
        <p:sp>
          <p:nvSpPr>
            <p:cNvPr id="3" name="Left Arrow 2"/>
            <p:cNvSpPr/>
            <p:nvPr/>
          </p:nvSpPr>
          <p:spPr>
            <a:xfrm rot="10800000">
              <a:off x="3048000" y="1066800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Left Arrow 3"/>
            <p:cNvSpPr/>
            <p:nvPr/>
          </p:nvSpPr>
          <p:spPr>
            <a:xfrm rot="10800000">
              <a:off x="2209800" y="2438400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Arrow 4"/>
            <p:cNvSpPr/>
            <p:nvPr/>
          </p:nvSpPr>
          <p:spPr>
            <a:xfrm rot="10800000">
              <a:off x="2209800" y="2819400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Left Arrow 5"/>
            <p:cNvSpPr/>
            <p:nvPr/>
          </p:nvSpPr>
          <p:spPr>
            <a:xfrm rot="10800000">
              <a:off x="2209799" y="3324225"/>
              <a:ext cx="304800" cy="19519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428592"/>
            <a:ext cx="4676775" cy="2257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608" y="2743200"/>
            <a:ext cx="4657725" cy="21812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526789"/>
            <a:ext cx="8802307" cy="206216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795953" y="2354729"/>
            <a:ext cx="7515199" cy="1938992"/>
          </a:xfrm>
          <a:prstGeom prst="rect">
            <a:avLst/>
          </a:prstGeom>
          <a:solidFill>
            <a:srgbClr val="0070C0"/>
          </a:solidFill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</a:rPr>
              <a:t>Using SDE services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0"/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>
                <a:solidFill>
                  <a:schemeClr val="bg1"/>
                </a:solidFill>
              </a:rPr>
              <a:t>to support application [i.e., 3 tier] </a:t>
            </a:r>
            <a:r>
              <a:rPr lang="en-US" sz="2400" b="1" dirty="0" smtClean="0">
                <a:solidFill>
                  <a:schemeClr val="bg1"/>
                </a:solidFill>
              </a:rPr>
              <a:t>connections</a:t>
            </a:r>
            <a:r>
              <a:rPr lang="en-US" sz="2400" b="1" dirty="0">
                <a:solidFill>
                  <a:schemeClr val="bg1"/>
                </a:solidFill>
              </a:rPr>
              <a:t>)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0"/>
            <a:r>
              <a:rPr lang="en-US" sz="2400" b="1" dirty="0" smtClean="0">
                <a:solidFill>
                  <a:schemeClr val="bg1"/>
                </a:solidFill>
              </a:rPr>
              <a:t>on </a:t>
            </a:r>
            <a:r>
              <a:rPr lang="en-US" sz="2400" b="1" dirty="0">
                <a:solidFill>
                  <a:schemeClr val="bg1"/>
                </a:solidFill>
              </a:rPr>
              <a:t>SQL Server 2012 </a:t>
            </a:r>
            <a:r>
              <a:rPr lang="en-US" sz="2400" b="1" dirty="0" smtClean="0">
                <a:solidFill>
                  <a:schemeClr val="bg1"/>
                </a:solidFill>
              </a:rPr>
              <a:t>on </a:t>
            </a:r>
            <a:r>
              <a:rPr lang="en-US" sz="2400" b="1" dirty="0">
                <a:solidFill>
                  <a:schemeClr val="bg1"/>
                </a:solidFill>
              </a:rPr>
              <a:t>Windows 2012 Server …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0"/>
            <a:r>
              <a:rPr lang="en-US" sz="2400" b="1" dirty="0">
                <a:solidFill>
                  <a:schemeClr val="bg1"/>
                </a:solidFill>
              </a:rPr>
              <a:t>a hung process </a:t>
            </a:r>
            <a:r>
              <a:rPr lang="en-US" sz="2400" b="1" dirty="0" smtClean="0">
                <a:solidFill>
                  <a:schemeClr val="bg1"/>
                </a:solidFill>
              </a:rPr>
              <a:t>can block </a:t>
            </a:r>
            <a:r>
              <a:rPr lang="en-US" sz="2400" b="1" dirty="0">
                <a:solidFill>
                  <a:schemeClr val="bg1"/>
                </a:solidFill>
              </a:rPr>
              <a:t>transactions in </a:t>
            </a:r>
            <a:r>
              <a:rPr lang="en-US" sz="2400" b="1" dirty="0" err="1">
                <a:solidFill>
                  <a:schemeClr val="bg1"/>
                </a:solidFill>
              </a:rPr>
              <a:t>tempdb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lvl="0"/>
            <a:r>
              <a:rPr lang="en-US" sz="2400" b="1" dirty="0">
                <a:solidFill>
                  <a:schemeClr val="bg1"/>
                </a:solidFill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</a:rPr>
              <a:t>hereby not allow </a:t>
            </a:r>
            <a:r>
              <a:rPr lang="en-US" sz="2400" b="1" dirty="0">
                <a:solidFill>
                  <a:schemeClr val="bg1"/>
                </a:solidFill>
              </a:rPr>
              <a:t>it to truncate itself 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3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38200"/>
            <a:ext cx="8401050" cy="4913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497" y="195641"/>
            <a:ext cx="7366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Database Engine Tuning Advisor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298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10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799" y="228600"/>
            <a:ext cx="5181600" cy="4525963"/>
          </a:xfrm>
        </p:spPr>
        <p:txBody>
          <a:bodyPr/>
          <a:lstStyle/>
          <a:p>
            <a:r>
              <a:rPr lang="en-US" dirty="0" smtClean="0"/>
              <a:t>Request to digitize setback information from plats to printed map.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3429000" cy="6836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842" y="2643981"/>
            <a:ext cx="3979515" cy="39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2595557" y="5577702"/>
            <a:ext cx="422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Residential Appraised Value Changes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8515" y="5947034"/>
            <a:ext cx="406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County Manager reports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371600" y="1537346"/>
          <a:ext cx="6096000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4" imgW="11658331" imgH="7543680" progId="AcroExch.Document.11">
                  <p:embed/>
                </p:oleObj>
              </mc:Choice>
              <mc:Fallback>
                <p:oleObj name="Acrobat Document" r:id="rId4" imgW="11658331" imgH="75436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1600" y="1537346"/>
                        <a:ext cx="6096000" cy="394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38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119" y="914400"/>
            <a:ext cx="4957762" cy="49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4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3886200" cy="6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54934"/>
            <a:ext cx="5429250" cy="54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7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FF99"/>
                </a:solidFill>
              </a:rPr>
              <a:t>Alternative to digitizing plats for entire county?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33549" y="14478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i="1" kern="0" dirty="0"/>
              <a:t>Simple, open access for property owners to access their lot dimensions, setbacks, easement/right-of-way designations from plat.</a:t>
            </a:r>
          </a:p>
          <a:p>
            <a:endParaRPr lang="en-US" i="1" kern="0" dirty="0" smtClean="0"/>
          </a:p>
          <a:p>
            <a:r>
              <a:rPr lang="en-US" i="1" kern="0" dirty="0" smtClean="0"/>
              <a:t>Add plat “chips” to our existing Location Services pages (using existing </a:t>
            </a:r>
            <a:r>
              <a:rPr lang="en-US" i="1" kern="0" dirty="0"/>
              <a:t>map </a:t>
            </a:r>
            <a:r>
              <a:rPr lang="en-US" i="1" kern="0" dirty="0" smtClean="0"/>
              <a:t>service)</a:t>
            </a:r>
            <a:br>
              <a:rPr lang="en-US" i="1" kern="0" dirty="0" smtClean="0"/>
            </a:br>
            <a:endParaRPr lang="en-US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80269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66800"/>
            <a:ext cx="5029200" cy="5029200"/>
          </a:xfrm>
        </p:spPr>
      </p:pic>
    </p:spTree>
    <p:extLst>
      <p:ext uri="{BB962C8B-B14F-4D97-AF65-F5344CB8AC3E}">
        <p14:creationId xmlns:p14="http://schemas.microsoft.com/office/powerpoint/2010/main" val="122546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819065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874719"/>
            <a:ext cx="3429267" cy="33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4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143000"/>
            <a:ext cx="42386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our plat images were georeferenced (or so we thought!).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00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-42863"/>
            <a:ext cx="9077325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5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" y="228600"/>
            <a:ext cx="9078843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882" y="457200"/>
            <a:ext cx="8229600" cy="611187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EXAMPLES of AIMS maps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67437" y="1371600"/>
            <a:ext cx="901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Examples of AIMS animated maps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5943600"/>
            <a:ext cx="451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Johnson County Plat growth 1865 - 2014</a:t>
            </a:r>
            <a:endParaRPr lang="en-US" dirty="0"/>
          </a:p>
        </p:txBody>
      </p:sp>
      <p:pic>
        <p:nvPicPr>
          <p:cNvPr id="4" name="PlatGrow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241" y="1776164"/>
            <a:ext cx="7014882" cy="41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1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1"/>
            <a:ext cx="9144000" cy="705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193"/>
            <a:ext cx="9144000" cy="70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http://ims.jocogov.org/locationservices/?id=NP10230000 </a:t>
            </a:r>
            <a:r>
              <a:rPr lang="en-US" dirty="0" smtClean="0">
                <a:hlinkClick r:id="rId2"/>
              </a:rPr>
              <a:t>0001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69" y="644363"/>
            <a:ext cx="4919662" cy="54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From Parcel ID go get plat attributes (e.g. id, name, </a:t>
            </a:r>
            <a:r>
              <a:rPr lang="en-US" dirty="0" err="1" smtClean="0"/>
              <a:t>etc</a:t>
            </a:r>
            <a:r>
              <a:rPr lang="en-US" dirty="0" smtClean="0"/>
              <a:t>)  and parcel extent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22860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99"/>
                </a:solidFill>
              </a:rPr>
              <a:t>How does that work?</a:t>
            </a:r>
            <a:endParaRPr lang="en-US" kern="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0"/>
            <a:ext cx="6119813" cy="40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From Parcel ID go get plat attributes (e.g. id, name, </a:t>
            </a:r>
            <a:r>
              <a:rPr lang="en-US" dirty="0" err="1" smtClean="0"/>
              <a:t>etc</a:t>
            </a:r>
            <a:r>
              <a:rPr lang="en-US" dirty="0" smtClean="0"/>
              <a:t>)  and parcel extent</a:t>
            </a:r>
          </a:p>
          <a:p>
            <a:endParaRPr lang="en-US" dirty="0"/>
          </a:p>
          <a:p>
            <a:r>
              <a:rPr lang="en-US" dirty="0" smtClean="0"/>
              <a:t>From parcel extent, get map tile (can do this through the use of dynamic layers in the map service)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228601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 dirty="0" smtClean="0">
                <a:solidFill>
                  <a:srgbClr val="FFFF99"/>
                </a:solidFill>
              </a:rPr>
              <a:t>How does that work?</a:t>
            </a:r>
            <a:endParaRPr lang="en-US" kern="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1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26126"/>
            <a:ext cx="6604985" cy="68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571625"/>
            <a:ext cx="87820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MSPresentation1">
  <a:themeElements>
    <a:clrScheme name="AIMS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MSPresentation1">
      <a:majorFont>
        <a:latin typeface="Microsoft Sans Serif"/>
        <a:ea typeface=""/>
        <a:cs typeface=""/>
      </a:majorFont>
      <a:minorFont>
        <a:latin typeface="MS Reference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IMS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MS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MS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B10C6B492EB54D9494C2A14491AF20" ma:contentTypeVersion="0" ma:contentTypeDescription="Create a new document." ma:contentTypeScope="" ma:versionID="06aa90a60489011e0a93e951db5ddbc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F36393-8B37-4A84-88EF-1CFEC09009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54F70A-916E-4BDB-82BE-99AC798C3520}">
  <ds:schemaRefs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AB4E25-A533-403C-8421-1B33A1897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4914</TotalTime>
  <Words>2220</Words>
  <Application>Microsoft Office PowerPoint</Application>
  <PresentationFormat>On-screen Show (4:3)</PresentationFormat>
  <Paragraphs>538</Paragraphs>
  <Slides>180</Slides>
  <Notes>15</Notes>
  <HiddenSlides>1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7" baseType="lpstr">
      <vt:lpstr>Arial</vt:lpstr>
      <vt:lpstr>Calibri</vt:lpstr>
      <vt:lpstr>Microsoft Sans Serif</vt:lpstr>
      <vt:lpstr>MS Reference Sans Serif</vt:lpstr>
      <vt:lpstr>Symbol</vt:lpstr>
      <vt:lpstr>AIMSPresentation1</vt:lpstr>
      <vt:lpstr>Acrobat Document</vt:lpstr>
      <vt:lpstr>PowerPoint Presentation</vt:lpstr>
      <vt:lpstr>Mapping in Johnson County</vt:lpstr>
      <vt:lpstr>EXAMPLES of AIMS maps</vt:lpstr>
      <vt:lpstr>EXAMPLES of AIMS maps</vt:lpstr>
      <vt:lpstr>EXAMPLES of AIMS maps</vt:lpstr>
      <vt:lpstr>EXAMPLES of AIMS maps</vt:lpstr>
      <vt:lpstr>EXAMPLES of AIMS maps</vt:lpstr>
      <vt:lpstr>EXAMPLES of AIMS maps</vt:lpstr>
      <vt:lpstr>EXAMPLES of AIMS maps</vt:lpstr>
      <vt:lpstr>EXAMPLES of AIMS maps</vt:lpstr>
      <vt:lpstr>EXAMPLES of AIMS maps</vt:lpstr>
      <vt:lpstr>EXAMPLES of AIMS maps</vt:lpstr>
      <vt:lpstr>EXAMPLES of AIMS maps</vt:lpstr>
      <vt:lpstr>PowerPoint Presentation</vt:lpstr>
      <vt:lpstr>ESRI Lessons Learned 2014 </vt:lpstr>
      <vt:lpstr>ESRI Lessons Learned 2014</vt:lpstr>
      <vt:lpstr>ESRI Lessons Learned 2014 </vt:lpstr>
      <vt:lpstr>ESRI Lessons Learned 2014</vt:lpstr>
      <vt:lpstr>ESRI Lessons Learned 2014</vt:lpstr>
      <vt:lpstr>ESRI Lessons Learned 2014 </vt:lpstr>
      <vt:lpstr>ESRI Lessons Learned 2014</vt:lpstr>
      <vt:lpstr>ESRI Lessons Learned 2014 </vt:lpstr>
      <vt:lpstr>ESRI Lessons Learned 2014 </vt:lpstr>
      <vt:lpstr>PowerPoint Presentation</vt:lpstr>
      <vt:lpstr>Q&amp;A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for QC &amp; Cleanup</vt:lpstr>
      <vt:lpstr>PowerPoint Presentation</vt:lpstr>
      <vt:lpstr>PowerPoint Presentation</vt:lpstr>
      <vt:lpstr>PowerPoint Presentation</vt:lpstr>
      <vt:lpstr>PowerPoint Presentation</vt:lpstr>
      <vt:lpstr>Query Layer Updates</vt:lpstr>
      <vt:lpstr>PowerPoint Presentation</vt:lpstr>
      <vt:lpstr>PowerPoint Presentation</vt:lpstr>
      <vt:lpstr>Using SQL Views &amp; Query Layers to make decisions - JCW Sewer Rehab</vt:lpstr>
      <vt:lpstr>Line Inspection Model (FME)</vt:lpstr>
      <vt:lpstr>Review Process</vt:lpstr>
      <vt:lpstr>Needs</vt:lpstr>
      <vt:lpstr>Decision</vt:lpstr>
      <vt:lpstr>What did SQL VW's/query layers allow us to do?</vt:lpstr>
      <vt:lpstr>And how does JCW benefit?</vt:lpstr>
      <vt:lpstr>The Ultimate benefit</vt:lpstr>
      <vt:lpstr>Create Views</vt:lpstr>
      <vt:lpstr>PowerPoint Presentation</vt:lpstr>
      <vt:lpstr>PowerPoint Presentation</vt:lpstr>
      <vt:lpstr>JCW &amp; Special Assessments</vt:lpstr>
      <vt:lpstr>JCW &amp; Special Assessments</vt:lpstr>
      <vt:lpstr>JCW &amp; Special Assessments</vt:lpstr>
      <vt:lpstr>PowerPoint Presentation</vt:lpstr>
      <vt:lpstr>PowerPoint Presentation</vt:lpstr>
      <vt:lpstr>PowerPoint Presentation</vt:lpstr>
      <vt:lpstr>Plat QC</vt:lpstr>
      <vt:lpstr>Plat QC</vt:lpstr>
      <vt:lpstr>SQL Spatial</vt:lpstr>
      <vt:lpstr>Use SQL Spatial</vt:lpstr>
      <vt:lpstr>PowerPoint Presentation</vt:lpstr>
      <vt:lpstr>Use SQL Spatial</vt:lpstr>
      <vt:lpstr>PowerPoint Presentation</vt:lpstr>
      <vt:lpstr>Use SQL Spatial</vt:lpstr>
      <vt:lpstr>PowerPoint Presentation</vt:lpstr>
      <vt:lpstr>PowerPoint Presentation</vt:lpstr>
      <vt:lpstr>Parcel Mapping Techniques</vt:lpstr>
      <vt:lpstr>Older Plats</vt:lpstr>
      <vt:lpstr>Older Plats</vt:lpstr>
      <vt:lpstr>PowerPoint Presentation</vt:lpstr>
      <vt:lpstr>Newer Plats</vt:lpstr>
      <vt:lpstr>Newer Plats</vt:lpstr>
      <vt:lpstr>PowerPoint Presentation</vt:lpstr>
      <vt:lpstr>Fractional Sections</vt:lpstr>
      <vt:lpstr>Fractional Sections</vt:lpstr>
      <vt:lpstr>PowerPoint Presentation</vt:lpstr>
      <vt:lpstr>Lucity Project</vt:lpstr>
      <vt:lpstr>Lucity Mobile</vt:lpstr>
      <vt:lpstr>Mobile Dashboard</vt:lpstr>
      <vt:lpstr>Mobile Offline</vt:lpstr>
      <vt:lpstr>Work Orders</vt:lpstr>
      <vt:lpstr>See all Work Orders</vt:lpstr>
      <vt:lpstr>Assets</vt:lpstr>
      <vt:lpstr>Assets</vt:lpstr>
      <vt:lpstr>Asset Details</vt:lpstr>
      <vt:lpstr>Mobile Map</vt:lpstr>
      <vt:lpstr>Layer Options</vt:lpstr>
      <vt:lpstr>Base Maps</vt:lpstr>
      <vt:lpstr>Maintenance</vt:lpstr>
      <vt:lpstr>ROW</vt:lpstr>
      <vt:lpstr>Attribute Data</vt:lpstr>
      <vt:lpstr>View Photos</vt:lpstr>
      <vt:lpstr>Redlining</vt:lpstr>
      <vt:lpstr>Redlining Options</vt:lpstr>
      <vt:lpstr>PowerPoint Presentation</vt:lpstr>
      <vt:lpstr>United States National Grid</vt:lpstr>
      <vt:lpstr>How Did It Happen</vt:lpstr>
      <vt:lpstr>PowerPoint Presentation</vt:lpstr>
      <vt:lpstr>Web Editing</vt:lpstr>
      <vt:lpstr>Highlight 1 - Utility Editing</vt:lpstr>
      <vt:lpstr>Utility Editing</vt:lpstr>
      <vt:lpstr>Highlight 2 - Sign Editing</vt:lpstr>
      <vt:lpstr>Sign Editing</vt:lpstr>
      <vt:lpstr>Trigger</vt:lpstr>
      <vt:lpstr>Trigger</vt:lpstr>
      <vt:lpstr>Web Editing</vt:lpstr>
      <vt:lpstr>Q&amp;A</vt:lpstr>
      <vt:lpstr>PowerPoint Presentation</vt:lpstr>
    </vt:vector>
  </TitlesOfParts>
  <Company>Johnson County Goverment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Johnson County</dc:creator>
  <cp:lastModifiedBy>Steen, Dan, DTI</cp:lastModifiedBy>
  <cp:revision>58</cp:revision>
  <dcterms:created xsi:type="dcterms:W3CDTF">2006-07-25T20:37:55Z</dcterms:created>
  <dcterms:modified xsi:type="dcterms:W3CDTF">2015-01-14T14:38:56Z</dcterms:modified>
</cp:coreProperties>
</file>