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58" r:id="rId9"/>
    <p:sldId id="265" r:id="rId10"/>
    <p:sldId id="266" r:id="rId11"/>
    <p:sldId id="267" r:id="rId12"/>
    <p:sldId id="26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3/9/2017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3/9/2017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3/9/2017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3/9/2017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3/9/2017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3/9/2017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3/9/2017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3/9/2017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3/9/2017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3/9/2017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038" y="4604070"/>
            <a:ext cx="9144000" cy="1641490"/>
          </a:xfrm>
        </p:spPr>
        <p:txBody>
          <a:bodyPr>
            <a:normAutofit/>
          </a:bodyPr>
          <a:lstStyle/>
          <a:p>
            <a:r>
              <a:rPr lang="en-US" sz="5000" dirty="0" smtClean="0"/>
              <a:t>Johnson County, KS Home Associations </a:t>
            </a:r>
            <a:endParaRPr lang="en-US" sz="5000" dirty="0"/>
          </a:p>
        </p:txBody>
      </p:sp>
      <p:sp>
        <p:nvSpPr>
          <p:cNvPr id="3" name="Subtitle 2"/>
          <p:cNvSpPr>
            <a:spLocks noGrp="1"/>
          </p:cNvSpPr>
          <p:nvPr>
            <p:ph type="subTitle" idx="1"/>
          </p:nvPr>
        </p:nvSpPr>
        <p:spPr>
          <a:xfrm>
            <a:off x="2119183" y="5047803"/>
            <a:ext cx="9144000" cy="754025"/>
          </a:xfrm>
        </p:spPr>
        <p:txBody>
          <a:bodyPr/>
          <a:lstStyle/>
          <a:p>
            <a:r>
              <a:rPr lang="en-US" dirty="0" smtClean="0"/>
              <a:t>A brief overview of HOA data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183" y="3716525"/>
            <a:ext cx="4419484" cy="747502"/>
          </a:xfrm>
          <a:prstGeom prst="rect">
            <a:avLst/>
          </a:prstGeom>
        </p:spPr>
      </p:pic>
    </p:spTree>
    <p:extLst>
      <p:ext uri="{BB962C8B-B14F-4D97-AF65-F5344CB8AC3E}">
        <p14:creationId xmlns:p14="http://schemas.microsoft.com/office/powerpoint/2010/main" val="294662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227" y="129583"/>
            <a:ext cx="11295423" cy="6278642"/>
          </a:xfrm>
          <a:prstGeom prst="rect">
            <a:avLst/>
          </a:prstGeom>
        </p:spPr>
        <p:txBody>
          <a:bodyPr wrap="square">
            <a:spAutoFit/>
          </a:bodyPr>
          <a:lstStyle/>
          <a:p>
            <a:pPr lvl="0"/>
            <a:r>
              <a:rPr lang="en-US" sz="3200" dirty="0" smtClean="0"/>
              <a:t>For Restricted areas (Type 3) the following attribution is complete:</a:t>
            </a:r>
          </a:p>
          <a:p>
            <a:pPr lvl="0"/>
            <a:endParaRPr lang="en-US" sz="3200" dirty="0"/>
          </a:p>
          <a:p>
            <a:pPr marL="457200" lvl="0" indent="-457200">
              <a:buFont typeface="Arial" panose="020B0604020202020204" pitchFamily="34" charset="0"/>
              <a:buChar char="•"/>
            </a:pPr>
            <a:r>
              <a:rPr lang="en-US" sz="3200" dirty="0" smtClean="0"/>
              <a:t>Name</a:t>
            </a:r>
          </a:p>
          <a:p>
            <a:pPr marL="457200" lvl="0" indent="-457200">
              <a:buFont typeface="Arial" panose="020B0604020202020204" pitchFamily="34" charset="0"/>
              <a:buChar char="•"/>
            </a:pPr>
            <a:r>
              <a:rPr lang="en-US" sz="3200" dirty="0" smtClean="0"/>
              <a:t>Active scale number (3)</a:t>
            </a:r>
          </a:p>
          <a:p>
            <a:pPr marL="457200" lvl="0" indent="-457200">
              <a:buFont typeface="Arial" panose="020B0604020202020204" pitchFamily="34" charset="0"/>
              <a:buChar char="•"/>
            </a:pPr>
            <a:r>
              <a:rPr lang="en-US" sz="3200" dirty="0" smtClean="0"/>
              <a:t>Established year</a:t>
            </a:r>
          </a:p>
          <a:p>
            <a:pPr marL="457200" lvl="0" indent="-457200">
              <a:buFont typeface="Arial" panose="020B0604020202020204" pitchFamily="34" charset="0"/>
              <a:buChar char="•"/>
            </a:pPr>
            <a:r>
              <a:rPr lang="en-US" sz="3200" dirty="0" smtClean="0"/>
              <a:t>Type</a:t>
            </a:r>
          </a:p>
          <a:p>
            <a:pPr marL="457200" lvl="0" indent="-457200">
              <a:buFont typeface="Arial" panose="020B0604020202020204" pitchFamily="34" charset="0"/>
              <a:buChar char="•"/>
            </a:pPr>
            <a:r>
              <a:rPr lang="en-US" sz="3200" dirty="0" smtClean="0"/>
              <a:t>City</a:t>
            </a:r>
          </a:p>
          <a:p>
            <a:pPr marL="457200" lvl="0" indent="-457200">
              <a:buFont typeface="Arial" panose="020B0604020202020204" pitchFamily="34" charset="0"/>
              <a:buChar char="•"/>
            </a:pPr>
            <a:r>
              <a:rPr lang="en-US" sz="3200" dirty="0" smtClean="0"/>
              <a:t>Zip</a:t>
            </a:r>
          </a:p>
          <a:p>
            <a:pPr marL="457200" lvl="0" indent="-457200">
              <a:buFont typeface="Arial" panose="020B0604020202020204" pitchFamily="34" charset="0"/>
              <a:buChar char="•"/>
            </a:pPr>
            <a:r>
              <a:rPr lang="en-US" sz="3200" dirty="0" smtClean="0"/>
              <a:t>Total </a:t>
            </a:r>
            <a:r>
              <a:rPr lang="en-US" sz="3200" dirty="0" smtClean="0"/>
              <a:t>Units</a:t>
            </a:r>
            <a:endParaRPr lang="en-US" sz="3200" dirty="0"/>
          </a:p>
          <a:p>
            <a:pPr marL="457200" lvl="0" indent="-457200">
              <a:buFont typeface="Arial" panose="020B0604020202020204" pitchFamily="34" charset="0"/>
              <a:buChar char="•"/>
            </a:pPr>
            <a:endParaRPr lang="en-US" sz="3200" dirty="0" smtClean="0"/>
          </a:p>
          <a:p>
            <a:pPr lvl="0"/>
            <a:r>
              <a:rPr lang="en-US" sz="3200" dirty="0" smtClean="0"/>
              <a:t>RESTRICTED AREAS: </a:t>
            </a:r>
            <a:r>
              <a:rPr lang="en-US" sz="3200" dirty="0" smtClean="0"/>
              <a:t>238</a:t>
            </a:r>
          </a:p>
          <a:p>
            <a:pPr lvl="0"/>
            <a:r>
              <a:rPr lang="en-US" sz="3200" dirty="0" smtClean="0"/>
              <a:t>Covers 14.5 square miles</a:t>
            </a:r>
            <a:endParaRPr lang="en-US" sz="3200" dirty="0" smtClean="0"/>
          </a:p>
          <a:p>
            <a:pPr marL="285750" lvl="0" indent="-285750">
              <a:buFont typeface="Arial" panose="020B0604020202020204" pitchFamily="34" charset="0"/>
              <a:buChar char="•"/>
            </a:pPr>
            <a:endParaRPr lang="en-US" dirty="0" smtClean="0"/>
          </a:p>
        </p:txBody>
      </p:sp>
      <p:pic>
        <p:nvPicPr>
          <p:cNvPr id="2" name="Picture 1"/>
          <p:cNvPicPr>
            <a:picLocks noChangeAspect="1"/>
          </p:cNvPicPr>
          <p:nvPr/>
        </p:nvPicPr>
        <p:blipFill>
          <a:blip r:embed="rId2"/>
          <a:stretch>
            <a:fillRect/>
          </a:stretch>
        </p:blipFill>
        <p:spPr>
          <a:xfrm>
            <a:off x="5771784" y="995729"/>
            <a:ext cx="5877866" cy="536990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17796513"/>
              </p:ext>
            </p:extLst>
          </p:nvPr>
        </p:nvGraphicFramePr>
        <p:xfrm>
          <a:off x="4909751" y="2084309"/>
          <a:ext cx="1372777" cy="4660936"/>
        </p:xfrm>
        <a:graphic>
          <a:graphicData uri="http://schemas.openxmlformats.org/drawingml/2006/table">
            <a:tbl>
              <a:tblPr>
                <a:tableStyleId>{5C22544A-7EE6-4342-B048-85BDC9FD1C3A}</a:tableStyleId>
              </a:tblPr>
              <a:tblGrid>
                <a:gridCol w="747132"/>
                <a:gridCol w="625645"/>
              </a:tblGrid>
              <a:tr h="302157">
                <a:tc>
                  <a:txBody>
                    <a:bodyPr/>
                    <a:lstStyle/>
                    <a:p>
                      <a:pPr algn="l" fontAlgn="b"/>
                      <a:r>
                        <a:rPr lang="en-US" sz="1100" u="none" strike="noStrike" dirty="0">
                          <a:effectLst/>
                        </a:rPr>
                        <a:t>Name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Restricted Area</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County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Desoto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dirty="0">
                          <a:effectLst/>
                        </a:rPr>
                        <a:t>Fairway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Gardner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Leawood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r>
              <a:tr h="233063">
                <a:tc>
                  <a:txBody>
                    <a:bodyPr/>
                    <a:lstStyle/>
                    <a:p>
                      <a:pPr algn="l" fontAlgn="b"/>
                      <a:r>
                        <a:rPr lang="en-US" sz="1100" u="none" strike="noStrike">
                          <a:effectLst/>
                        </a:rPr>
                        <a:t>Lake Quivira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Lenexa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Merriam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Mission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r>
              <a:tr h="233063">
                <a:tc>
                  <a:txBody>
                    <a:bodyPr/>
                    <a:lstStyle/>
                    <a:p>
                      <a:pPr algn="l" fontAlgn="b"/>
                      <a:r>
                        <a:rPr lang="en-US" sz="1100" u="none" strike="noStrike">
                          <a:effectLst/>
                        </a:rPr>
                        <a:t>Mission Hills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302157">
                <a:tc>
                  <a:txBody>
                    <a:bodyPr/>
                    <a:lstStyle/>
                    <a:p>
                      <a:pPr algn="l" fontAlgn="b"/>
                      <a:r>
                        <a:rPr lang="en-US" sz="1100" u="none" strike="noStrike">
                          <a:effectLst/>
                        </a:rPr>
                        <a:t>Overland Park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Olathe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9525" marR="9525" marT="9525" marB="0" anchor="b"/>
                </a:tc>
              </a:tr>
              <a:tr h="302157">
                <a:tc>
                  <a:txBody>
                    <a:bodyPr/>
                    <a:lstStyle/>
                    <a:p>
                      <a:pPr algn="l" fontAlgn="b"/>
                      <a:r>
                        <a:rPr lang="en-US" sz="1100" u="none" strike="noStrike">
                          <a:effectLst/>
                        </a:rPr>
                        <a:t>Prairie Village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302157">
                <a:tc>
                  <a:txBody>
                    <a:bodyPr/>
                    <a:lstStyle/>
                    <a:p>
                      <a:pPr algn="l" fontAlgn="b"/>
                      <a:r>
                        <a:rPr lang="en-US" sz="1100" u="none" strike="noStrike">
                          <a:effectLst/>
                        </a:rPr>
                        <a:t>Roeland Park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Shawnee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9525" marR="9525" marT="9525" marB="0" anchor="b"/>
                </a:tc>
              </a:tr>
              <a:tr h="302157">
                <a:tc>
                  <a:txBody>
                    <a:bodyPr/>
                    <a:lstStyle/>
                    <a:p>
                      <a:pPr algn="l" fontAlgn="b"/>
                      <a:r>
                        <a:rPr lang="en-US" sz="1100" u="none" strike="noStrike">
                          <a:effectLst/>
                        </a:rPr>
                        <a:t>Shawnee Mission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Spring Hill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r>
              <a:tr h="155252">
                <a:tc>
                  <a:txBody>
                    <a:bodyPr/>
                    <a:lstStyle/>
                    <a:p>
                      <a:pPr algn="l" fontAlgn="b"/>
                      <a:r>
                        <a:rPr lang="en-US" sz="1100" u="none" strike="noStrike">
                          <a:effectLst/>
                        </a:rPr>
                        <a:t>Westwood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r>
              <a:tr h="302157">
                <a:tc>
                  <a:txBody>
                    <a:bodyPr/>
                    <a:lstStyle/>
                    <a:p>
                      <a:pPr algn="l" fontAlgn="b"/>
                      <a:r>
                        <a:rPr lang="en-US" sz="1100" u="none" strike="noStrike">
                          <a:effectLst/>
                        </a:rPr>
                        <a:t>Westwood Hills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50902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431" y="129583"/>
            <a:ext cx="11131062" cy="6617196"/>
          </a:xfrm>
          <a:prstGeom prst="rect">
            <a:avLst/>
          </a:prstGeom>
        </p:spPr>
        <p:txBody>
          <a:bodyPr wrap="square">
            <a:spAutoFit/>
          </a:bodyPr>
          <a:lstStyle/>
          <a:p>
            <a:pPr lvl="0"/>
            <a:r>
              <a:rPr lang="en-US" sz="3000" b="1" u="sng" dirty="0" smtClean="0"/>
              <a:t>Final completion looks like this</a:t>
            </a:r>
          </a:p>
          <a:p>
            <a:pPr lvl="0"/>
            <a:endParaRPr lang="en-US" sz="3200" dirty="0"/>
          </a:p>
          <a:p>
            <a:pPr lvl="0"/>
            <a:r>
              <a:rPr lang="en-US" sz="3200" dirty="0" smtClean="0"/>
              <a:t>HOAs: 709</a:t>
            </a:r>
          </a:p>
          <a:p>
            <a:pPr lvl="0"/>
            <a:endParaRPr lang="en-US" sz="3200" dirty="0" smtClean="0"/>
          </a:p>
          <a:p>
            <a:pPr lvl="0"/>
            <a:r>
              <a:rPr lang="en-US" sz="3200" dirty="0" smtClean="0"/>
              <a:t>RESTRICTED AREAS: 238</a:t>
            </a:r>
          </a:p>
          <a:p>
            <a:pPr lvl="0"/>
            <a:endParaRPr lang="en-US" sz="3200" dirty="0" smtClean="0"/>
          </a:p>
          <a:p>
            <a:pPr lvl="0"/>
            <a:r>
              <a:rPr lang="en-US" sz="3200" dirty="0" smtClean="0"/>
              <a:t>VNOs: 59</a:t>
            </a:r>
          </a:p>
          <a:p>
            <a:pPr lvl="0"/>
            <a:endParaRPr lang="en-US" sz="3200" dirty="0" smtClean="0"/>
          </a:p>
          <a:p>
            <a:pPr lvl="0"/>
            <a:r>
              <a:rPr lang="en-US" sz="3200" dirty="0" smtClean="0"/>
              <a:t>NEIGHBORHOOD: 138</a:t>
            </a:r>
          </a:p>
          <a:p>
            <a:pPr lvl="0"/>
            <a:endParaRPr lang="en-US" sz="3200" dirty="0" smtClean="0"/>
          </a:p>
          <a:p>
            <a:pPr lvl="0"/>
            <a:r>
              <a:rPr lang="en-US" sz="3200" dirty="0" smtClean="0"/>
              <a:t>NEIGHBORHOOD/OTHER: 46</a:t>
            </a:r>
          </a:p>
          <a:p>
            <a:pPr lvl="0"/>
            <a:endParaRPr lang="en-US" sz="3200" dirty="0"/>
          </a:p>
          <a:p>
            <a:pPr lvl="0"/>
            <a:r>
              <a:rPr lang="en-US" sz="2400" dirty="0" smtClean="0"/>
              <a:t>FILTERED OUT Due to TYPE: ~100 </a:t>
            </a:r>
          </a:p>
          <a:p>
            <a:pPr marL="285750" lvl="0" indent="-285750">
              <a:buFont typeface="Arial" panose="020B0604020202020204" pitchFamily="34" charset="0"/>
              <a:buChar char="•"/>
            </a:pPr>
            <a:endParaRPr lang="en-US" dirty="0" smtClean="0"/>
          </a:p>
        </p:txBody>
      </p:sp>
      <p:pic>
        <p:nvPicPr>
          <p:cNvPr id="4" name="Picture 3"/>
          <p:cNvPicPr>
            <a:picLocks noChangeAspect="1"/>
          </p:cNvPicPr>
          <p:nvPr/>
        </p:nvPicPr>
        <p:blipFill>
          <a:blip r:embed="rId2"/>
          <a:stretch>
            <a:fillRect/>
          </a:stretch>
        </p:blipFill>
        <p:spPr>
          <a:xfrm>
            <a:off x="5481017" y="809108"/>
            <a:ext cx="6277708" cy="5750312"/>
          </a:xfrm>
          <a:prstGeom prst="rect">
            <a:avLst/>
          </a:prstGeom>
        </p:spPr>
      </p:pic>
    </p:spTree>
    <p:extLst>
      <p:ext uri="{BB962C8B-B14F-4D97-AF65-F5344CB8AC3E}">
        <p14:creationId xmlns:p14="http://schemas.microsoft.com/office/powerpoint/2010/main" val="370113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227" y="129582"/>
            <a:ext cx="10907822" cy="6278642"/>
          </a:xfrm>
          <a:prstGeom prst="rect">
            <a:avLst/>
          </a:prstGeom>
        </p:spPr>
        <p:txBody>
          <a:bodyPr wrap="square">
            <a:spAutoFit/>
          </a:bodyPr>
          <a:lstStyle/>
          <a:p>
            <a:pPr lvl="0"/>
            <a:r>
              <a:rPr lang="en-US" sz="3200" dirty="0" smtClean="0"/>
              <a:t>Moving Forward:</a:t>
            </a:r>
          </a:p>
          <a:p>
            <a:pPr lvl="0"/>
            <a:endParaRPr lang="en-US" sz="3200" dirty="0"/>
          </a:p>
          <a:p>
            <a:pPr marL="457200" lvl="0" indent="-457200">
              <a:buFont typeface="Arial" panose="020B0604020202020204" pitchFamily="34" charset="0"/>
              <a:buChar char="•"/>
            </a:pPr>
            <a:r>
              <a:rPr lang="en-US" sz="3200" dirty="0" smtClean="0"/>
              <a:t>Have not published but will in next month or so.  Still discussing cost/free and what attributes to show</a:t>
            </a:r>
          </a:p>
          <a:p>
            <a:pPr marL="457200" lvl="0" indent="-457200">
              <a:buFont typeface="Arial" panose="020B0604020202020204" pitchFamily="34" charset="0"/>
              <a:buChar char="•"/>
            </a:pPr>
            <a:endParaRPr lang="en-US" sz="3200" dirty="0" smtClean="0"/>
          </a:p>
          <a:p>
            <a:pPr marL="457200" lvl="0" indent="-457200">
              <a:buFont typeface="Arial" panose="020B0604020202020204" pitchFamily="34" charset="0"/>
              <a:buChar char="•"/>
            </a:pPr>
            <a:r>
              <a:rPr lang="en-US" sz="3200" dirty="0" smtClean="0"/>
              <a:t>Plan for updating/keeping fairly current</a:t>
            </a:r>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smtClean="0"/>
              <a:t>Expansion of attribution.  There is still a lot of contact information that is not complete.</a:t>
            </a:r>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smtClean="0"/>
              <a:t>Incorporation/framework for other counties?  Metro layer?</a:t>
            </a:r>
            <a:endParaRPr lang="en-US" sz="3200" dirty="0"/>
          </a:p>
          <a:p>
            <a:pPr lvl="0"/>
            <a:endParaRPr lang="en-US" sz="3200" dirty="0"/>
          </a:p>
          <a:p>
            <a:pPr marL="285750" lvl="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952070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3543" y="1483566"/>
            <a:ext cx="5570375" cy="1015663"/>
          </a:xfrm>
          <a:prstGeom prst="rect">
            <a:avLst/>
          </a:prstGeom>
          <a:noFill/>
        </p:spPr>
        <p:txBody>
          <a:bodyPr wrap="square" rtlCol="0">
            <a:spAutoFit/>
          </a:bodyPr>
          <a:lstStyle/>
          <a:p>
            <a:r>
              <a:rPr lang="en-US" sz="6000" dirty="0" smtClean="0"/>
              <a:t>QUESTIONS?</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902" y="5048881"/>
            <a:ext cx="6429243" cy="1087428"/>
          </a:xfrm>
          <a:prstGeom prst="rect">
            <a:avLst/>
          </a:prstGeom>
        </p:spPr>
      </p:pic>
    </p:spTree>
    <p:extLst>
      <p:ext uri="{BB962C8B-B14F-4D97-AF65-F5344CB8AC3E}">
        <p14:creationId xmlns:p14="http://schemas.microsoft.com/office/powerpoint/2010/main" val="248192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1231" y="172996"/>
            <a:ext cx="11878963" cy="6450226"/>
          </a:xfrm>
        </p:spPr>
        <p:txBody>
          <a:bodyPr>
            <a:normAutofit fontScale="85000" lnSpcReduction="20000"/>
          </a:bodyPr>
          <a:lstStyle/>
          <a:p>
            <a:pPr marL="0" indent="0">
              <a:buNone/>
            </a:pPr>
            <a:r>
              <a:rPr lang="en-US" sz="4800" b="1" dirty="0" smtClean="0"/>
              <a:t>Background</a:t>
            </a:r>
            <a:r>
              <a:rPr lang="en-US" sz="4800" dirty="0" smtClean="0"/>
              <a:t>:</a:t>
            </a:r>
            <a:endParaRPr lang="en-US" sz="4800" dirty="0"/>
          </a:p>
          <a:p>
            <a:pPr lvl="0"/>
            <a:r>
              <a:rPr lang="en-US" dirty="0" smtClean="0"/>
              <a:t>In 2012/13 AIMS staff worked to </a:t>
            </a:r>
            <a:r>
              <a:rPr lang="en-US" dirty="0"/>
              <a:t>build a layer that had pulled all the plats that had an HOA (Home Association) or DOR (Declaration of Restrictions</a:t>
            </a:r>
            <a:r>
              <a:rPr lang="en-US" dirty="0" smtClean="0"/>
              <a:t>) tied to it.  </a:t>
            </a:r>
            <a:r>
              <a:rPr lang="en-US" dirty="0"/>
              <a:t>This layer was mostly unattributed (except for name) and was the shape of the </a:t>
            </a:r>
            <a:r>
              <a:rPr lang="en-US" dirty="0" smtClean="0"/>
              <a:t>plat. Aaron B was able to fill out a lot of contact information on HOA’s with management companies and this became the framework for the Type 1 category in our current data.</a:t>
            </a:r>
            <a:r>
              <a:rPr lang="en-US" dirty="0"/>
              <a:t> The goal was to review the output of these polygons but with little public information on many HOA’s, attribution collection and clean-up hit a dead end. </a:t>
            </a:r>
          </a:p>
          <a:p>
            <a:pPr marL="0" lvl="0" indent="0">
              <a:buNone/>
            </a:pPr>
            <a:endParaRPr lang="en-US" dirty="0"/>
          </a:p>
          <a:p>
            <a:pPr lvl="0"/>
            <a:r>
              <a:rPr lang="en-US" dirty="0"/>
              <a:t>Tried to crowd source with an editing app with not much </a:t>
            </a:r>
            <a:r>
              <a:rPr lang="en-US" dirty="0" smtClean="0"/>
              <a:t>luck</a:t>
            </a:r>
          </a:p>
          <a:p>
            <a:pPr lvl="0"/>
            <a:endParaRPr lang="en-US" dirty="0"/>
          </a:p>
          <a:p>
            <a:pPr lvl="0"/>
            <a:r>
              <a:rPr lang="en-US" dirty="0"/>
              <a:t>No one in Kansas City 9 county metro has mapped their </a:t>
            </a:r>
            <a:r>
              <a:rPr lang="en-US" dirty="0" smtClean="0"/>
              <a:t>HOA’s to our knowledge. Difficult to organize to be useful for possible future incorporation of such a dataset.  Pain to review so we wanted to make sure we had what would be useful in the future.</a:t>
            </a:r>
          </a:p>
          <a:p>
            <a:pPr marL="0" lvl="0" indent="0">
              <a:buNone/>
            </a:pPr>
            <a:r>
              <a:rPr lang="en-US" sz="1900" dirty="0" smtClean="0">
                <a:solidFill>
                  <a:schemeClr val="accent3">
                    <a:lumMod val="75000"/>
                  </a:schemeClr>
                </a:solidFill>
              </a:rPr>
              <a:t>                             (Would love to see a metro wide HOA dataset!)</a:t>
            </a:r>
          </a:p>
          <a:p>
            <a:pPr marL="0" lvl="0" indent="0">
              <a:buNone/>
            </a:pPr>
            <a:endParaRPr lang="en-US" dirty="0"/>
          </a:p>
          <a:p>
            <a:pPr lvl="0"/>
            <a:r>
              <a:rPr lang="en-US" dirty="0" smtClean="0"/>
              <a:t>Random </a:t>
            </a:r>
            <a:r>
              <a:rPr lang="en-US" dirty="0"/>
              <a:t>requests have come </a:t>
            </a:r>
            <a:r>
              <a:rPr lang="en-US" dirty="0" smtClean="0"/>
              <a:t>into our office </a:t>
            </a:r>
            <a:r>
              <a:rPr lang="en-US" dirty="0"/>
              <a:t>for this data – </a:t>
            </a:r>
            <a:r>
              <a:rPr lang="en-US" dirty="0" smtClean="0"/>
              <a:t>Public Information </a:t>
            </a:r>
            <a:r>
              <a:rPr lang="en-US" dirty="0"/>
              <a:t>office, Realtors, Developers, </a:t>
            </a:r>
            <a:r>
              <a:rPr lang="en-US" dirty="0" smtClean="0"/>
              <a:t>Planning</a:t>
            </a:r>
            <a:endParaRPr lang="en-US" dirty="0"/>
          </a:p>
        </p:txBody>
      </p:sp>
    </p:spTree>
    <p:extLst>
      <p:ext uri="{BB962C8B-B14F-4D97-AF65-F5344CB8AC3E}">
        <p14:creationId xmlns:p14="http://schemas.microsoft.com/office/powerpoint/2010/main" val="74018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9469" y="74143"/>
            <a:ext cx="11878963" cy="4530808"/>
          </a:xfrm>
        </p:spPr>
        <p:txBody>
          <a:bodyPr>
            <a:normAutofit fontScale="92500" lnSpcReduction="20000"/>
          </a:bodyPr>
          <a:lstStyle/>
          <a:p>
            <a:pPr marL="0" indent="0">
              <a:buNone/>
            </a:pPr>
            <a:r>
              <a:rPr lang="en-US" sz="3900" b="1" dirty="0"/>
              <a:t>Process</a:t>
            </a:r>
            <a:r>
              <a:rPr lang="en-US" sz="3900" dirty="0"/>
              <a:t>:</a:t>
            </a:r>
          </a:p>
          <a:p>
            <a:pPr marL="0" indent="0">
              <a:lnSpc>
                <a:spcPct val="120000"/>
              </a:lnSpc>
              <a:buNone/>
            </a:pPr>
            <a:r>
              <a:rPr lang="en-US" sz="1700" dirty="0"/>
              <a:t>Changed schema: Added Active Scale, Established year, Dues, Amenities, Builders, and some more contact informational </a:t>
            </a:r>
            <a:r>
              <a:rPr lang="en-US" sz="1700" dirty="0" smtClean="0"/>
              <a:t>columns</a:t>
            </a:r>
          </a:p>
          <a:p>
            <a:pPr marL="0" indent="0">
              <a:lnSpc>
                <a:spcPct val="120000"/>
              </a:lnSpc>
              <a:buNone/>
            </a:pPr>
            <a:r>
              <a:rPr lang="en-US" sz="1700" dirty="0" smtClean="0"/>
              <a:t>Filtered out commercial HOA’s for only type: Apartment, Condo, Mixed, Patio, Single Family, Townhome, Villa</a:t>
            </a:r>
            <a:endParaRPr lang="en-US" sz="1700" dirty="0"/>
          </a:p>
          <a:p>
            <a:pPr marL="0" lvl="0" indent="0">
              <a:lnSpc>
                <a:spcPct val="120000"/>
              </a:lnSpc>
              <a:buNone/>
            </a:pPr>
            <a:r>
              <a:rPr lang="en-US" sz="1700" dirty="0" smtClean="0"/>
              <a:t>Started </a:t>
            </a:r>
            <a:r>
              <a:rPr lang="en-US" sz="1700" dirty="0"/>
              <a:t>with ~1200 </a:t>
            </a:r>
            <a:r>
              <a:rPr lang="en-US" sz="1700" dirty="0" smtClean="0"/>
              <a:t>polygons. Focus was on confirming if each polygon was an HOA, Restricted Area, a neighborhood, or other by assigning it to the active scale and attributing with all associated information we could gather. We have not yet deleted those that were deemed not HOA’s but will not show these in a published dataset. (which will only include Type 1, 2, and maybe 3)                                                                              </a:t>
            </a:r>
            <a:r>
              <a:rPr lang="en-US" sz="1600" dirty="0" smtClean="0">
                <a:solidFill>
                  <a:schemeClr val="bg1"/>
                </a:solidFill>
              </a:rPr>
              <a:t>We will also likely use these other polygons for a future “neighborhood” dataset framework so they will be saved. </a:t>
            </a:r>
            <a:endParaRPr lang="en-US" sz="1600" dirty="0">
              <a:solidFill>
                <a:schemeClr val="bg1"/>
              </a:solidFill>
            </a:endParaRPr>
          </a:p>
          <a:p>
            <a:pPr marL="0" indent="0">
              <a:buNone/>
            </a:pPr>
            <a:r>
              <a:rPr lang="en-US" sz="2400" b="1" dirty="0"/>
              <a:t>Activeness Scale:</a:t>
            </a:r>
            <a:endParaRPr lang="en-US" sz="2400" dirty="0"/>
          </a:p>
          <a:p>
            <a:pPr marL="0" indent="0">
              <a:lnSpc>
                <a:spcPct val="110000"/>
              </a:lnSpc>
              <a:buNone/>
            </a:pPr>
            <a:r>
              <a:rPr lang="en-US" sz="1400" dirty="0"/>
              <a:t>1 – HOA &amp; Management Company</a:t>
            </a:r>
          </a:p>
          <a:p>
            <a:pPr marL="0" indent="0">
              <a:lnSpc>
                <a:spcPct val="110000"/>
              </a:lnSpc>
              <a:buNone/>
            </a:pPr>
            <a:r>
              <a:rPr lang="en-US" sz="1400" dirty="0"/>
              <a:t>2 – HOA but no Management company</a:t>
            </a:r>
          </a:p>
          <a:p>
            <a:pPr marL="0" indent="0">
              <a:lnSpc>
                <a:spcPct val="110000"/>
              </a:lnSpc>
              <a:buNone/>
            </a:pPr>
            <a:r>
              <a:rPr lang="en-US" sz="1400" dirty="0"/>
              <a:t>3 – RESTRICTED - DOR recorded on 51%+ of properties and some restrictions active but </a:t>
            </a:r>
            <a:r>
              <a:rPr lang="en-US" sz="1400" dirty="0" smtClean="0"/>
              <a:t>no due or </a:t>
            </a:r>
            <a:r>
              <a:rPr lang="en-US" sz="1400" dirty="0"/>
              <a:t>amenities</a:t>
            </a:r>
          </a:p>
          <a:p>
            <a:pPr marL="0" indent="0">
              <a:lnSpc>
                <a:spcPct val="110000"/>
              </a:lnSpc>
              <a:buNone/>
            </a:pPr>
            <a:r>
              <a:rPr lang="en-US" sz="1400" dirty="0"/>
              <a:t>4 – Voluntary Neighborhood Organization</a:t>
            </a:r>
          </a:p>
          <a:p>
            <a:pPr marL="0" indent="0">
              <a:lnSpc>
                <a:spcPct val="110000"/>
              </a:lnSpc>
              <a:buNone/>
            </a:pPr>
            <a:r>
              <a:rPr lang="en-US" sz="1400" dirty="0"/>
              <a:t>5 – Neighborhood</a:t>
            </a:r>
          </a:p>
          <a:p>
            <a:pPr marL="0" indent="0">
              <a:lnSpc>
                <a:spcPct val="110000"/>
              </a:lnSpc>
              <a:buNone/>
            </a:pPr>
            <a:r>
              <a:rPr lang="en-US" sz="1400" dirty="0"/>
              <a:t>6 – Neighborhood – might be apartments and not for sale, or some other use like long term care facility, </a:t>
            </a:r>
            <a:r>
              <a:rPr lang="en-US" sz="1400" dirty="0" smtClean="0"/>
              <a:t>school, have </a:t>
            </a:r>
            <a:r>
              <a:rPr lang="en-US" sz="1400" dirty="0"/>
              <a:t>old racial doc </a:t>
            </a:r>
            <a:r>
              <a:rPr lang="en-US" sz="1400" dirty="0" smtClean="0"/>
              <a:t>associated                                                                                                                                        </a:t>
            </a:r>
          </a:p>
          <a:p>
            <a:pPr marL="0" indent="0">
              <a:lnSpc>
                <a:spcPct val="110000"/>
              </a:lnSpc>
              <a:buNone/>
            </a:pPr>
            <a:endParaRPr lang="en-US" sz="1400" dirty="0">
              <a:solidFill>
                <a:srgbClr val="92D05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01217" y="4833256"/>
            <a:ext cx="11039122" cy="1819715"/>
          </a:xfrm>
          <a:prstGeom prst="rect">
            <a:avLst/>
          </a:prstGeom>
          <a:noFill/>
          <a:ln>
            <a:noFill/>
          </a:ln>
        </p:spPr>
      </p:pic>
    </p:spTree>
    <p:extLst>
      <p:ext uri="{BB962C8B-B14F-4D97-AF65-F5344CB8AC3E}">
        <p14:creationId xmlns:p14="http://schemas.microsoft.com/office/powerpoint/2010/main" val="3131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3224" y="811762"/>
            <a:ext cx="11686970" cy="1931437"/>
          </a:xfrm>
        </p:spPr>
        <p:txBody>
          <a:bodyPr>
            <a:normAutofit/>
          </a:bodyPr>
          <a:lstStyle/>
          <a:p>
            <a:endParaRPr lang="en-US" dirty="0" smtClean="0"/>
          </a:p>
          <a:p>
            <a:pPr marL="0" lvl="0" indent="0">
              <a:buNone/>
            </a:pPr>
            <a:r>
              <a:rPr lang="en-US" sz="2000" dirty="0" smtClean="0"/>
              <a:t>Accessed/Researched HOA Names, Type, dues, amenities, and builders with MLS with SQL queries. </a:t>
            </a:r>
          </a:p>
          <a:p>
            <a:pPr marL="0" lvl="0" indent="0">
              <a:buNone/>
            </a:pPr>
            <a:endParaRPr lang="en-US" sz="2000" b="1" dirty="0">
              <a:solidFill>
                <a:srgbClr val="FF0000"/>
              </a:solidFill>
            </a:endParaRPr>
          </a:p>
          <a:p>
            <a:pPr marL="0" lvl="0" indent="0">
              <a:buNone/>
            </a:pPr>
            <a:r>
              <a:rPr lang="en-US" sz="2000" b="1" dirty="0" smtClean="0">
                <a:solidFill>
                  <a:srgbClr val="FF0000"/>
                </a:solidFill>
              </a:rPr>
              <a:t>*Only had temporary access to MLS so will need to gain permeant access going forward for updates. </a:t>
            </a:r>
          </a:p>
          <a:p>
            <a:pPr marL="0" lvl="0" indent="0">
              <a:buNone/>
            </a:pPr>
            <a:endParaRPr lang="en-US" sz="2000" b="1" dirty="0" smtClean="0">
              <a:solidFill>
                <a:srgbClr val="FF0000"/>
              </a:solidFill>
            </a:endParaRPr>
          </a:p>
          <a:p>
            <a:pPr lvl="0"/>
            <a:endParaRPr lang="en-US" sz="2000" b="1" dirty="0">
              <a:solidFill>
                <a:srgbClr val="FF0000"/>
              </a:solidFill>
            </a:endParaRPr>
          </a:p>
          <a:p>
            <a:pPr lvl="0"/>
            <a:endParaRPr lang="en-US" sz="2000" b="1" dirty="0" smtClean="0">
              <a:solidFill>
                <a:srgbClr val="FF0000"/>
              </a:solidFill>
            </a:endParaRPr>
          </a:p>
          <a:p>
            <a:pPr lvl="0"/>
            <a:endParaRPr lang="en-US" sz="2000" b="1" dirty="0">
              <a:solidFill>
                <a:srgbClr val="FF0000"/>
              </a:solidFill>
            </a:endParaRPr>
          </a:p>
          <a:p>
            <a:pPr lvl="0"/>
            <a:endParaRPr lang="en-US" sz="2000" b="1" dirty="0" smtClean="0">
              <a:solidFill>
                <a:srgbClr val="FF0000"/>
              </a:solidFill>
            </a:endParaRPr>
          </a:p>
          <a:p>
            <a:pPr lvl="0"/>
            <a:endParaRPr lang="en-US" sz="2000" b="1" dirty="0">
              <a:solidFill>
                <a:srgbClr val="FF0000"/>
              </a:solidFill>
            </a:endParaRPr>
          </a:p>
          <a:p>
            <a:pPr lvl="0"/>
            <a:endParaRPr lang="en-US" sz="2000" b="1" dirty="0" smtClean="0">
              <a:solidFill>
                <a:srgbClr val="FF0000"/>
              </a:solidFill>
            </a:endParaRPr>
          </a:p>
          <a:p>
            <a:pPr lvl="0"/>
            <a:endParaRPr lang="en-US" sz="2000" b="1" dirty="0">
              <a:solidFill>
                <a:srgbClr val="FF0000"/>
              </a:solidFill>
            </a:endParaRPr>
          </a:p>
          <a:p>
            <a:pPr lvl="0"/>
            <a:endParaRPr lang="en-US" sz="2000" b="1" dirty="0">
              <a:solidFill>
                <a:srgbClr val="FF0000"/>
              </a:solidFill>
            </a:endParaRPr>
          </a:p>
          <a:p>
            <a:endParaRPr lang="en-US" dirty="0"/>
          </a:p>
        </p:txBody>
      </p:sp>
      <p:pic>
        <p:nvPicPr>
          <p:cNvPr id="2" name="Picture 1"/>
          <p:cNvPicPr>
            <a:picLocks noChangeAspect="1"/>
          </p:cNvPicPr>
          <p:nvPr/>
        </p:nvPicPr>
        <p:blipFill>
          <a:blip r:embed="rId2"/>
          <a:stretch>
            <a:fillRect/>
          </a:stretch>
        </p:blipFill>
        <p:spPr>
          <a:xfrm>
            <a:off x="114759" y="3015049"/>
            <a:ext cx="11945435" cy="2842053"/>
          </a:xfrm>
          <a:prstGeom prst="rect">
            <a:avLst/>
          </a:prstGeom>
        </p:spPr>
      </p:pic>
    </p:spTree>
    <p:extLst>
      <p:ext uri="{BB962C8B-B14F-4D97-AF65-F5344CB8AC3E}">
        <p14:creationId xmlns:p14="http://schemas.microsoft.com/office/powerpoint/2010/main" val="354099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420" y="131805"/>
            <a:ext cx="11631827" cy="3877985"/>
          </a:xfrm>
          <a:prstGeom prst="rect">
            <a:avLst/>
          </a:prstGeom>
        </p:spPr>
        <p:txBody>
          <a:bodyPr wrap="square">
            <a:spAutoFit/>
          </a:bodyPr>
          <a:lstStyle/>
          <a:p>
            <a:pPr marL="285750" lvl="0" indent="-285750">
              <a:buFont typeface="Arial" panose="020B0604020202020204" pitchFamily="34" charset="0"/>
              <a:buChar char="•"/>
            </a:pPr>
            <a:r>
              <a:rPr lang="en-US" sz="2000" dirty="0"/>
              <a:t>Researched HOA and DOR (</a:t>
            </a:r>
            <a:r>
              <a:rPr lang="en-US" sz="2000" dirty="0" err="1"/>
              <a:t>Delaration</a:t>
            </a:r>
            <a:r>
              <a:rPr lang="en-US" sz="2000" dirty="0"/>
              <a:t> of Restriction) documents on file with the county on each location.  Obtained established year from these documents</a:t>
            </a:r>
            <a:r>
              <a:rPr lang="en-US" sz="2000"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smtClean="0"/>
          </a:p>
          <a:p>
            <a:pPr lvl="0"/>
            <a:endParaRPr lang="en-US" dirty="0"/>
          </a:p>
        </p:txBody>
      </p:sp>
      <p:pic>
        <p:nvPicPr>
          <p:cNvPr id="4" name="Picture 3"/>
          <p:cNvPicPr>
            <a:picLocks noChangeAspect="1"/>
          </p:cNvPicPr>
          <p:nvPr/>
        </p:nvPicPr>
        <p:blipFill>
          <a:blip r:embed="rId2"/>
          <a:stretch>
            <a:fillRect/>
          </a:stretch>
        </p:blipFill>
        <p:spPr>
          <a:xfrm>
            <a:off x="5883405" y="1301837"/>
            <a:ext cx="5001855" cy="3628252"/>
          </a:xfrm>
          <a:prstGeom prst="rect">
            <a:avLst/>
          </a:prstGeom>
        </p:spPr>
      </p:pic>
      <p:pic>
        <p:nvPicPr>
          <p:cNvPr id="5" name="Picture 4"/>
          <p:cNvPicPr>
            <a:picLocks noChangeAspect="1"/>
          </p:cNvPicPr>
          <p:nvPr/>
        </p:nvPicPr>
        <p:blipFill>
          <a:blip r:embed="rId3"/>
          <a:stretch>
            <a:fillRect/>
          </a:stretch>
        </p:blipFill>
        <p:spPr>
          <a:xfrm>
            <a:off x="715791" y="1001413"/>
            <a:ext cx="4829175" cy="4229100"/>
          </a:xfrm>
          <a:prstGeom prst="rect">
            <a:avLst/>
          </a:prstGeom>
        </p:spPr>
      </p:pic>
      <p:sp>
        <p:nvSpPr>
          <p:cNvPr id="6" name="Rectangle 5"/>
          <p:cNvSpPr/>
          <p:nvPr/>
        </p:nvSpPr>
        <p:spPr>
          <a:xfrm>
            <a:off x="506176" y="5576720"/>
            <a:ext cx="5248403" cy="930255"/>
          </a:xfrm>
          <a:prstGeom prst="rect">
            <a:avLst/>
          </a:prstGeom>
        </p:spPr>
        <p:txBody>
          <a:bodyPr wrap="square">
            <a:spAutoFit/>
          </a:bodyPr>
          <a:lstStyle/>
          <a:p>
            <a:pPr>
              <a:lnSpc>
                <a:spcPct val="110000"/>
              </a:lnSpc>
            </a:pPr>
            <a:r>
              <a:rPr lang="en-US" sz="1000" dirty="0" smtClean="0">
                <a:solidFill>
                  <a:srgbClr val="92D050"/>
                </a:solidFill>
              </a:rPr>
              <a:t>Segregation document </a:t>
            </a:r>
            <a:r>
              <a:rPr lang="en-US" sz="1000" dirty="0">
                <a:solidFill>
                  <a:srgbClr val="92D050"/>
                </a:solidFill>
              </a:rPr>
              <a:t>locations in the </a:t>
            </a:r>
            <a:r>
              <a:rPr lang="en-US" sz="1000" dirty="0" smtClean="0">
                <a:solidFill>
                  <a:srgbClr val="92D050"/>
                </a:solidFill>
              </a:rPr>
              <a:t>data were noted as they were </a:t>
            </a:r>
            <a:r>
              <a:rPr lang="en-US" sz="1000" dirty="0" smtClean="0">
                <a:solidFill>
                  <a:srgbClr val="92D050"/>
                </a:solidFill>
              </a:rPr>
              <a:t>found. If cities </a:t>
            </a:r>
            <a:r>
              <a:rPr lang="en-US" sz="1000" dirty="0" smtClean="0">
                <a:solidFill>
                  <a:srgbClr val="92D050"/>
                </a:solidFill>
              </a:rPr>
              <a:t>would  like to </a:t>
            </a:r>
            <a:r>
              <a:rPr lang="en-US" sz="1000" dirty="0" smtClean="0">
                <a:solidFill>
                  <a:srgbClr val="92D050"/>
                </a:solidFill>
              </a:rPr>
              <a:t>be unlink these </a:t>
            </a:r>
            <a:r>
              <a:rPr lang="en-US" sz="1000" dirty="0">
                <a:solidFill>
                  <a:srgbClr val="92D050"/>
                </a:solidFill>
              </a:rPr>
              <a:t>as live documents for the parcel </a:t>
            </a:r>
            <a:r>
              <a:rPr lang="en-US" sz="1000" dirty="0" smtClean="0">
                <a:solidFill>
                  <a:srgbClr val="92D050"/>
                </a:solidFill>
              </a:rPr>
              <a:t>this </a:t>
            </a:r>
            <a:r>
              <a:rPr lang="en-US" sz="1000" dirty="0">
                <a:solidFill>
                  <a:srgbClr val="92D050"/>
                </a:solidFill>
              </a:rPr>
              <a:t>will be and easy way to find them. </a:t>
            </a:r>
            <a:r>
              <a:rPr lang="en-US" sz="1000" dirty="0" smtClean="0">
                <a:solidFill>
                  <a:srgbClr val="92D050"/>
                </a:solidFill>
              </a:rPr>
              <a:t>A </a:t>
            </a:r>
            <a:r>
              <a:rPr lang="en-US" sz="1000" dirty="0">
                <a:solidFill>
                  <a:srgbClr val="92D050"/>
                </a:solidFill>
              </a:rPr>
              <a:t>few small cities have unlinked but many have not. </a:t>
            </a:r>
            <a:r>
              <a:rPr lang="en-US" sz="1000" dirty="0" smtClean="0">
                <a:solidFill>
                  <a:srgbClr val="92D050"/>
                </a:solidFill>
              </a:rPr>
              <a:t>They </a:t>
            </a:r>
            <a:r>
              <a:rPr lang="en-US" sz="1000" dirty="0">
                <a:solidFill>
                  <a:srgbClr val="92D050"/>
                </a:solidFill>
              </a:rPr>
              <a:t>are archived when they are </a:t>
            </a:r>
            <a:r>
              <a:rPr lang="en-US" sz="1000" dirty="0" smtClean="0">
                <a:solidFill>
                  <a:srgbClr val="92D050"/>
                </a:solidFill>
              </a:rPr>
              <a:t>unlinked. There </a:t>
            </a:r>
            <a:r>
              <a:rPr lang="en-US" sz="1000" dirty="0">
                <a:solidFill>
                  <a:srgbClr val="92D050"/>
                </a:solidFill>
              </a:rPr>
              <a:t>is a one page form that has to be filled out and filed by the city to the county for this take place which </a:t>
            </a:r>
            <a:r>
              <a:rPr lang="en-US" sz="1000" dirty="0" smtClean="0">
                <a:solidFill>
                  <a:srgbClr val="92D050"/>
                </a:solidFill>
              </a:rPr>
              <a:t>can be also be provided upon request.</a:t>
            </a:r>
            <a:endParaRPr lang="en-US" sz="1000" dirty="0"/>
          </a:p>
        </p:txBody>
      </p:sp>
      <p:pic>
        <p:nvPicPr>
          <p:cNvPr id="8" name="Picture 7"/>
          <p:cNvPicPr>
            <a:picLocks noChangeAspect="1"/>
          </p:cNvPicPr>
          <p:nvPr/>
        </p:nvPicPr>
        <p:blipFill>
          <a:blip r:embed="rId4"/>
          <a:stretch>
            <a:fillRect/>
          </a:stretch>
        </p:blipFill>
        <p:spPr>
          <a:xfrm>
            <a:off x="5883405" y="5460475"/>
            <a:ext cx="5162846" cy="1162746"/>
          </a:xfrm>
          <a:prstGeom prst="rect">
            <a:avLst/>
          </a:prstGeom>
        </p:spPr>
      </p:pic>
    </p:spTree>
    <p:extLst>
      <p:ext uri="{BB962C8B-B14F-4D97-AF65-F5344CB8AC3E}">
        <p14:creationId xmlns:p14="http://schemas.microsoft.com/office/powerpoint/2010/main" val="126703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4929" y="1694413"/>
            <a:ext cx="5626695" cy="3385542"/>
          </a:xfrm>
          <a:prstGeom prst="rect">
            <a:avLst/>
          </a:prstGeom>
        </p:spPr>
        <p:txBody>
          <a:bodyPr wrap="square">
            <a:spAutoFit/>
          </a:bodyPr>
          <a:lstStyle/>
          <a:p>
            <a:pPr lvl="0"/>
            <a:endParaRPr lang="en-US" dirty="0"/>
          </a:p>
          <a:p>
            <a:pPr lvl="0"/>
            <a:endParaRPr lang="en-US" dirty="0"/>
          </a:p>
          <a:p>
            <a:r>
              <a:rPr lang="en-US" dirty="0"/>
              <a:t>Referenced Overland Park layer called </a:t>
            </a:r>
            <a:r>
              <a:rPr lang="en-US" dirty="0" err="1"/>
              <a:t>dl.</a:t>
            </a:r>
            <a:r>
              <a:rPr lang="en-US" b="1" dirty="0" err="1"/>
              <a:t>Neighborhoods_pl</a:t>
            </a:r>
            <a:r>
              <a:rPr lang="en-US" dirty="0"/>
              <a:t>. This layer did have Voluntary Neighborhood </a:t>
            </a:r>
            <a:endParaRPr lang="en-US" dirty="0" smtClean="0"/>
          </a:p>
          <a:p>
            <a:endParaRPr lang="en-US" dirty="0"/>
          </a:p>
          <a:p>
            <a:pPr lvl="0"/>
            <a:r>
              <a:rPr lang="en-US" dirty="0"/>
              <a:t>Worked with </a:t>
            </a:r>
            <a:r>
              <a:rPr lang="en-US" dirty="0" err="1"/>
              <a:t>Leawood</a:t>
            </a:r>
            <a:r>
              <a:rPr lang="en-US" dirty="0"/>
              <a:t>/ Mark Andrasik</a:t>
            </a:r>
            <a:r>
              <a:rPr lang="en-US" i="1" dirty="0"/>
              <a:t> </a:t>
            </a:r>
            <a:r>
              <a:rPr lang="en-US" dirty="0"/>
              <a:t>to review their boundaries/HOA </a:t>
            </a:r>
            <a:r>
              <a:rPr lang="en-US" dirty="0" smtClean="0"/>
              <a:t>names. Provided </a:t>
            </a:r>
            <a:r>
              <a:rPr lang="en-US" dirty="0" err="1" smtClean="0"/>
              <a:t>mapbooks</a:t>
            </a:r>
            <a:r>
              <a:rPr lang="en-US" dirty="0" smtClean="0"/>
              <a:t> for reference.                                                                                     </a:t>
            </a:r>
            <a:r>
              <a:rPr lang="en-US" sz="1600" b="1" dirty="0">
                <a:solidFill>
                  <a:schemeClr val="accent3">
                    <a:lumMod val="75000"/>
                  </a:schemeClr>
                </a:solidFill>
              </a:rPr>
              <a:t>(Would love to do this with other cities if they are interested!)</a:t>
            </a:r>
          </a:p>
          <a:p>
            <a:endParaRPr lang="en-US" dirty="0"/>
          </a:p>
          <a:p>
            <a:pPr marL="285750" lvl="0" indent="-285750">
              <a:buFont typeface="Arial" panose="020B0604020202020204" pitchFamily="34" charset="0"/>
              <a:buChar char="•"/>
            </a:pPr>
            <a:endParaRPr lang="en-US" dirty="0" smtClean="0"/>
          </a:p>
        </p:txBody>
      </p:sp>
      <p:pic>
        <p:nvPicPr>
          <p:cNvPr id="2" name="Picture 1"/>
          <p:cNvPicPr>
            <a:picLocks noChangeAspect="1"/>
          </p:cNvPicPr>
          <p:nvPr/>
        </p:nvPicPr>
        <p:blipFill>
          <a:blip r:embed="rId2"/>
          <a:stretch>
            <a:fillRect/>
          </a:stretch>
        </p:blipFill>
        <p:spPr>
          <a:xfrm>
            <a:off x="6505618" y="179248"/>
            <a:ext cx="5017687" cy="6415873"/>
          </a:xfrm>
          <a:prstGeom prst="rect">
            <a:avLst/>
          </a:prstGeom>
          <a:effectLst>
            <a:softEdge rad="38100"/>
          </a:effectLst>
        </p:spPr>
      </p:pic>
    </p:spTree>
    <p:extLst>
      <p:ext uri="{BB962C8B-B14F-4D97-AF65-F5344CB8AC3E}">
        <p14:creationId xmlns:p14="http://schemas.microsoft.com/office/powerpoint/2010/main" val="22558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227" y="129582"/>
            <a:ext cx="10907822" cy="6463308"/>
          </a:xfrm>
          <a:prstGeom prst="rect">
            <a:avLst/>
          </a:prstGeom>
        </p:spPr>
        <p:txBody>
          <a:bodyPr wrap="square">
            <a:spAutoFit/>
          </a:bodyPr>
          <a:lstStyle/>
          <a:p>
            <a:pPr marL="285750" lvl="0" indent="-285750">
              <a:buFont typeface="Arial" panose="020B0604020202020204" pitchFamily="34" charset="0"/>
              <a:buChar char="•"/>
            </a:pPr>
            <a:endParaRPr lang="en-US" dirty="0" smtClean="0"/>
          </a:p>
          <a:p>
            <a:r>
              <a:rPr lang="en-US" dirty="0"/>
              <a:t>Talked with small cities about HOA collection in late 2015.  Many of them did not have any spatial information on them or attribution data on them either. </a:t>
            </a:r>
            <a:endParaRPr lang="en-US" dirty="0" smtClean="0"/>
          </a:p>
          <a:p>
            <a:endParaRPr lang="en-US" dirty="0"/>
          </a:p>
          <a:p>
            <a:pPr lvl="0"/>
            <a:r>
              <a:rPr lang="en-US" dirty="0" smtClean="0"/>
              <a:t>Used </a:t>
            </a:r>
            <a:r>
              <a:rPr lang="en-US" dirty="0"/>
              <a:t>internet searches on property paired with google earth to confirm names and </a:t>
            </a:r>
            <a:r>
              <a:rPr lang="en-US" dirty="0" smtClean="0"/>
              <a:t>boundaries</a:t>
            </a:r>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smtClean="0"/>
          </a:p>
          <a:p>
            <a:pPr lvl="0"/>
            <a:endParaRPr lang="en-US" dirty="0" smtClean="0"/>
          </a:p>
          <a:p>
            <a:pPr lvl="0"/>
            <a:endParaRPr lang="en-US" dirty="0"/>
          </a:p>
          <a:p>
            <a:pPr lvl="0"/>
            <a:endParaRPr lang="en-US" dirty="0"/>
          </a:p>
          <a:p>
            <a:pPr lvl="0"/>
            <a:r>
              <a:rPr lang="en-US" dirty="0" smtClean="0"/>
              <a:t>Filled </a:t>
            </a:r>
            <a:r>
              <a:rPr lang="en-US" dirty="0"/>
              <a:t>out other extraneous HOA information when available. (i.e. – HOA President, contact phone, </a:t>
            </a:r>
            <a:r>
              <a:rPr lang="en-US" dirty="0" err="1"/>
              <a:t>etc</a:t>
            </a:r>
            <a:r>
              <a:rPr lang="en-US" dirty="0"/>
              <a:t>)</a:t>
            </a:r>
          </a:p>
          <a:p>
            <a:pPr marL="285750" lvl="0" indent="-285750">
              <a:buFont typeface="Arial" panose="020B0604020202020204" pitchFamily="34" charset="0"/>
              <a:buChar char="•"/>
            </a:pPr>
            <a:endParaRPr lang="en-US" dirty="0" smtClean="0"/>
          </a:p>
        </p:txBody>
      </p:sp>
      <p:pic>
        <p:nvPicPr>
          <p:cNvPr id="4" name="Picture 3"/>
          <p:cNvPicPr>
            <a:picLocks noChangeAspect="1"/>
          </p:cNvPicPr>
          <p:nvPr/>
        </p:nvPicPr>
        <p:blipFill>
          <a:blip r:embed="rId2"/>
          <a:stretch>
            <a:fillRect/>
          </a:stretch>
        </p:blipFill>
        <p:spPr>
          <a:xfrm>
            <a:off x="2758264" y="1673193"/>
            <a:ext cx="5135433" cy="4038688"/>
          </a:xfrm>
          <a:prstGeom prst="rect">
            <a:avLst/>
          </a:prstGeom>
        </p:spPr>
      </p:pic>
    </p:spTree>
    <p:extLst>
      <p:ext uri="{BB962C8B-B14F-4D97-AF65-F5344CB8AC3E}">
        <p14:creationId xmlns:p14="http://schemas.microsoft.com/office/powerpoint/2010/main" val="7310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66" y="82378"/>
            <a:ext cx="4184820" cy="3361039"/>
          </a:xfrm>
        </p:spPr>
        <p:txBody>
          <a:bodyPr>
            <a:normAutofit/>
          </a:bodyPr>
          <a:lstStyle/>
          <a:p>
            <a:pPr algn="ctr"/>
            <a:r>
              <a:rPr lang="en-US" sz="2000" dirty="0" smtClean="0"/>
              <a:t>Type </a:t>
            </a:r>
            <a:r>
              <a:rPr lang="en-US" sz="2000" dirty="0" smtClean="0"/>
              <a:t>1 - HOA </a:t>
            </a:r>
            <a:r>
              <a:rPr lang="en-US" sz="2000" dirty="0"/>
              <a:t>with management </a:t>
            </a:r>
            <a:r>
              <a:rPr lang="en-US" sz="2000" dirty="0" smtClean="0"/>
              <a:t>Company: 227</a:t>
            </a:r>
            <a:br>
              <a:rPr lang="en-US" sz="2000" dirty="0" smtClean="0"/>
            </a:br>
            <a:r>
              <a:rPr lang="en-US" sz="2000" dirty="0"/>
              <a:t/>
            </a:r>
            <a:br>
              <a:rPr lang="en-US" sz="2000" dirty="0"/>
            </a:br>
            <a:r>
              <a:rPr lang="en-US" sz="2000" dirty="0" smtClean="0"/>
              <a:t>Type 2 - HOA: 482</a:t>
            </a:r>
            <a:br>
              <a:rPr lang="en-US" sz="2000" dirty="0" smtClean="0"/>
            </a:br>
            <a:r>
              <a:rPr lang="en-US" sz="2000" dirty="0"/>
              <a:t/>
            </a:r>
            <a:br>
              <a:rPr lang="en-US" sz="2000" dirty="0"/>
            </a:br>
            <a:r>
              <a:rPr lang="en-US" sz="2000" b="1" dirty="0"/>
              <a:t>TOTAL HOA’S: </a:t>
            </a:r>
            <a:r>
              <a:rPr lang="en-US" sz="2000" b="1" dirty="0" smtClean="0"/>
              <a:t>709</a:t>
            </a:r>
            <a:br>
              <a:rPr lang="en-US" sz="2000" b="1" dirty="0" smtClean="0"/>
            </a:br>
            <a:r>
              <a:rPr lang="en-US" sz="2000" b="1" dirty="0" smtClean="0"/>
              <a:t>Covers 74 square miles of the county</a:t>
            </a:r>
            <a:r>
              <a:rPr lang="en-US" sz="3200" dirty="0"/>
              <a:t/>
            </a:r>
            <a:br>
              <a:rPr lang="en-US" sz="3200" dirty="0"/>
            </a:br>
            <a:r>
              <a:rPr lang="en-US" sz="3200" dirty="0" smtClean="0"/>
              <a:t/>
            </a:r>
            <a:br>
              <a:rPr lang="en-US" sz="3200" dirty="0" smtClean="0"/>
            </a:br>
            <a:endParaRPr lang="en-US" sz="3200" dirty="0"/>
          </a:p>
        </p:txBody>
      </p:sp>
      <p:pic>
        <p:nvPicPr>
          <p:cNvPr id="4" name="Content Placeholder 3"/>
          <p:cNvPicPr>
            <a:picLocks noGrp="1" noChangeAspect="1"/>
          </p:cNvPicPr>
          <p:nvPr>
            <p:ph idx="1"/>
          </p:nvPr>
        </p:nvPicPr>
        <p:blipFill>
          <a:blip r:embed="rId2"/>
          <a:stretch>
            <a:fillRect/>
          </a:stretch>
        </p:blipFill>
        <p:spPr>
          <a:xfrm>
            <a:off x="5231027" y="305928"/>
            <a:ext cx="6268995" cy="628292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26084667"/>
              </p:ext>
            </p:extLst>
          </p:nvPr>
        </p:nvGraphicFramePr>
        <p:xfrm>
          <a:off x="1288707" y="2397213"/>
          <a:ext cx="2360656" cy="4283669"/>
        </p:xfrm>
        <a:graphic>
          <a:graphicData uri="http://schemas.openxmlformats.org/drawingml/2006/table">
            <a:tbl>
              <a:tblPr>
                <a:tableStyleId>{5C22544A-7EE6-4342-B048-85BDC9FD1C3A}</a:tableStyleId>
              </a:tblPr>
              <a:tblGrid>
                <a:gridCol w="1521313"/>
                <a:gridCol w="839343"/>
              </a:tblGrid>
              <a:tr h="223997">
                <a:tc>
                  <a:txBody>
                    <a:bodyPr/>
                    <a:lstStyle/>
                    <a:p>
                      <a:pPr algn="l" fontAlgn="b"/>
                      <a:r>
                        <a:rPr lang="en-US" sz="1100" u="none" strike="noStrike" dirty="0">
                          <a:effectLst/>
                        </a:rPr>
                        <a:t>Name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HOA's</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County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Desoto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Fairway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Gardner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Leawood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89</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dirty="0">
                          <a:effectLst/>
                        </a:rPr>
                        <a:t>Lake Quivira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dirty="0">
                          <a:effectLst/>
                        </a:rPr>
                        <a:t>Lenexa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Merriam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dirty="0">
                          <a:effectLst/>
                        </a:rPr>
                        <a:t>Mission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dirty="0">
                          <a:effectLst/>
                        </a:rPr>
                        <a:t>Mission Hills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r>
              <a:tr h="198398">
                <a:tc>
                  <a:txBody>
                    <a:bodyPr/>
                    <a:lstStyle/>
                    <a:p>
                      <a:pPr algn="l" fontAlgn="b"/>
                      <a:r>
                        <a:rPr lang="en-US" sz="1100" u="none" strike="noStrike">
                          <a:effectLst/>
                        </a:rPr>
                        <a:t>Overland Park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262</a:t>
                      </a:r>
                      <a:endParaRPr lang="en-US" sz="1100" b="0" i="0" u="none" strike="noStrike" dirty="0">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dirty="0">
                          <a:effectLst/>
                        </a:rPr>
                        <a:t>Olathe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dirty="0">
                          <a:effectLst/>
                        </a:rPr>
                        <a:t>Prairie Village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a:t>
                      </a:r>
                      <a:endParaRPr lang="en-US" sz="1100" b="0" i="0" u="none" strike="noStrike" dirty="0">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Roeland Park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Shawnee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79</a:t>
                      </a:r>
                      <a:endParaRPr lang="en-US" sz="1100" b="0" i="0" u="none" strike="noStrike" dirty="0">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Shawnee Mission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r>
              <a:tr h="213330">
                <a:tc>
                  <a:txBody>
                    <a:bodyPr/>
                    <a:lstStyle/>
                    <a:p>
                      <a:pPr algn="l" fontAlgn="b"/>
                      <a:r>
                        <a:rPr lang="en-US" sz="1100" u="none" strike="noStrike">
                          <a:effectLst/>
                        </a:rPr>
                        <a:t>Spring Hill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b"/>
                </a:tc>
              </a:tr>
              <a:tr h="223997">
                <a:tc>
                  <a:txBody>
                    <a:bodyPr/>
                    <a:lstStyle/>
                    <a:p>
                      <a:pPr algn="l" fontAlgn="b"/>
                      <a:r>
                        <a:rPr lang="en-US" sz="1100" u="none" strike="noStrike" dirty="0">
                          <a:effectLst/>
                        </a:rPr>
                        <a:t>Westwood Hills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r>
              <a:tr h="223997">
                <a:tc>
                  <a:txBody>
                    <a:bodyPr/>
                    <a:lstStyle/>
                    <a:p>
                      <a:pPr algn="l" fontAlgn="b"/>
                      <a:r>
                        <a:rPr lang="en-US" sz="1100" b="0" i="0" u="none" strike="noStrike" dirty="0" smtClean="0">
                          <a:solidFill>
                            <a:srgbClr val="000000"/>
                          </a:solidFill>
                          <a:effectLst/>
                          <a:latin typeface="Calibri" panose="020F0502020204030204" pitchFamily="34" charset="0"/>
                        </a:rPr>
                        <a:t>Westwood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smtClean="0">
                          <a:solidFill>
                            <a:srgbClr val="000000"/>
                          </a:solidFill>
                          <a:effectLst/>
                          <a:latin typeface="Calibri" panose="020F0502020204030204" pitchFamily="34" charset="0"/>
                        </a:rPr>
                        <a:t>0</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55971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227" y="129582"/>
            <a:ext cx="10442727" cy="6278642"/>
          </a:xfrm>
          <a:prstGeom prst="rect">
            <a:avLst/>
          </a:prstGeom>
        </p:spPr>
        <p:txBody>
          <a:bodyPr wrap="square">
            <a:spAutoFit/>
          </a:bodyPr>
          <a:lstStyle/>
          <a:p>
            <a:pPr lvl="0"/>
            <a:r>
              <a:rPr lang="en-US" sz="3200" dirty="0" smtClean="0"/>
              <a:t>For HOA’s (Type 1 &amp; 2) the following attribution is complete</a:t>
            </a:r>
            <a:r>
              <a:rPr lang="en-US" sz="3200" dirty="0" smtClean="0"/>
              <a:t>:</a:t>
            </a:r>
            <a:endParaRPr lang="en-US" sz="3200" dirty="0"/>
          </a:p>
          <a:p>
            <a:pPr marL="457200" lvl="0" indent="-457200">
              <a:buFont typeface="Arial" panose="020B0604020202020204" pitchFamily="34" charset="0"/>
              <a:buChar char="•"/>
            </a:pPr>
            <a:r>
              <a:rPr lang="en-US" sz="3200" dirty="0" smtClean="0"/>
              <a:t>Name</a:t>
            </a:r>
          </a:p>
          <a:p>
            <a:pPr marL="457200" lvl="0" indent="-457200">
              <a:buFont typeface="Arial" panose="020B0604020202020204" pitchFamily="34" charset="0"/>
              <a:buChar char="•"/>
            </a:pPr>
            <a:r>
              <a:rPr lang="en-US" sz="3200" dirty="0" smtClean="0"/>
              <a:t>Active scale number (1 or 2)</a:t>
            </a:r>
          </a:p>
          <a:p>
            <a:pPr marL="457200" lvl="0" indent="-457200">
              <a:buFont typeface="Arial" panose="020B0604020202020204" pitchFamily="34" charset="0"/>
              <a:buChar char="•"/>
            </a:pPr>
            <a:r>
              <a:rPr lang="en-US" sz="3200" dirty="0" smtClean="0"/>
              <a:t>Established year</a:t>
            </a:r>
          </a:p>
          <a:p>
            <a:pPr marL="457200" lvl="0" indent="-457200">
              <a:buFont typeface="Arial" panose="020B0604020202020204" pitchFamily="34" charset="0"/>
              <a:buChar char="•"/>
            </a:pPr>
            <a:r>
              <a:rPr lang="en-US" sz="3200" dirty="0" smtClean="0"/>
              <a:t>Dues</a:t>
            </a:r>
          </a:p>
          <a:p>
            <a:pPr marL="457200" lvl="0" indent="-457200">
              <a:buFont typeface="Arial" panose="020B0604020202020204" pitchFamily="34" charset="0"/>
              <a:buChar char="•"/>
            </a:pPr>
            <a:r>
              <a:rPr lang="en-US" sz="3200" dirty="0" smtClean="0"/>
              <a:t>Amenities</a:t>
            </a:r>
          </a:p>
          <a:p>
            <a:pPr marL="457200" lvl="0" indent="-457200">
              <a:buFont typeface="Arial" panose="020B0604020202020204" pitchFamily="34" charset="0"/>
              <a:buChar char="•"/>
            </a:pPr>
            <a:r>
              <a:rPr lang="en-US" sz="3200" dirty="0" smtClean="0"/>
              <a:t>Type</a:t>
            </a:r>
          </a:p>
          <a:p>
            <a:pPr marL="457200" lvl="0" indent="-457200">
              <a:buFont typeface="Arial" panose="020B0604020202020204" pitchFamily="34" charset="0"/>
              <a:buChar char="•"/>
            </a:pPr>
            <a:r>
              <a:rPr lang="en-US" sz="3200" dirty="0" smtClean="0"/>
              <a:t>City</a:t>
            </a:r>
          </a:p>
          <a:p>
            <a:pPr marL="457200" lvl="0" indent="-457200">
              <a:buFont typeface="Arial" panose="020B0604020202020204" pitchFamily="34" charset="0"/>
              <a:buChar char="•"/>
            </a:pPr>
            <a:r>
              <a:rPr lang="en-US" sz="3200" dirty="0" smtClean="0"/>
              <a:t>Zip</a:t>
            </a:r>
          </a:p>
          <a:p>
            <a:pPr marL="457200" lvl="0" indent="-457200">
              <a:buFont typeface="Arial" panose="020B0604020202020204" pitchFamily="34" charset="0"/>
              <a:buChar char="•"/>
            </a:pPr>
            <a:r>
              <a:rPr lang="en-US" sz="3200" dirty="0" smtClean="0"/>
              <a:t>Total Units</a:t>
            </a:r>
          </a:p>
          <a:p>
            <a:pPr marL="457200" lvl="0" indent="-457200">
              <a:buFont typeface="Arial" panose="020B0604020202020204" pitchFamily="34" charset="0"/>
              <a:buChar char="•"/>
            </a:pPr>
            <a:r>
              <a:rPr lang="en-US" sz="3200" dirty="0" smtClean="0"/>
              <a:t>Website (if available)</a:t>
            </a:r>
          </a:p>
          <a:p>
            <a:pPr marL="457200" lvl="0" indent="-457200">
              <a:buFont typeface="Arial" panose="020B0604020202020204" pitchFamily="34" charset="0"/>
              <a:buChar char="•"/>
            </a:pPr>
            <a:r>
              <a:rPr lang="en-US" sz="3200" dirty="0" smtClean="0"/>
              <a:t>Management information (if available)</a:t>
            </a:r>
            <a:endParaRPr lang="en-US" sz="3200" dirty="0"/>
          </a:p>
          <a:p>
            <a:pPr marL="285750" lvl="0" indent="-285750">
              <a:buFont typeface="Arial" panose="020B0604020202020204" pitchFamily="34" charset="0"/>
              <a:buChar char="•"/>
            </a:pPr>
            <a:endParaRPr lang="en-US" dirty="0" smtClean="0"/>
          </a:p>
        </p:txBody>
      </p:sp>
      <p:pic>
        <p:nvPicPr>
          <p:cNvPr id="2" name="Picture 1"/>
          <p:cNvPicPr>
            <a:picLocks noChangeAspect="1"/>
          </p:cNvPicPr>
          <p:nvPr/>
        </p:nvPicPr>
        <p:blipFill>
          <a:blip r:embed="rId2"/>
          <a:stretch>
            <a:fillRect/>
          </a:stretch>
        </p:blipFill>
        <p:spPr>
          <a:xfrm>
            <a:off x="6010455" y="689423"/>
            <a:ext cx="5221364" cy="4783607"/>
          </a:xfrm>
          <a:prstGeom prst="rect">
            <a:avLst/>
          </a:prstGeom>
        </p:spPr>
      </p:pic>
    </p:spTree>
    <p:extLst>
      <p:ext uri="{BB962C8B-B14F-4D97-AF65-F5344CB8AC3E}">
        <p14:creationId xmlns:p14="http://schemas.microsoft.com/office/powerpoint/2010/main" val="317977899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185</TotalTime>
  <Words>965</Words>
  <Application>Microsoft Office PowerPoint</Application>
  <PresentationFormat>Widescreen</PresentationFormat>
  <Paragraphs>199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Corbel</vt:lpstr>
      <vt:lpstr>Depth</vt:lpstr>
      <vt:lpstr>Johnson County, KS Home Associations </vt:lpstr>
      <vt:lpstr>PowerPoint Presentation</vt:lpstr>
      <vt:lpstr>PowerPoint Presentation</vt:lpstr>
      <vt:lpstr>PowerPoint Presentation</vt:lpstr>
      <vt:lpstr>PowerPoint Presentation</vt:lpstr>
      <vt:lpstr>PowerPoint Presentation</vt:lpstr>
      <vt:lpstr>PowerPoint Presentation</vt:lpstr>
      <vt:lpstr>Type 1 - HOA with management Company: 227  Type 2 - HOA: 482  TOTAL HOA’S: 709 Covers 74 square miles of the county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Johnson County, KS Home Associations</dc:title>
  <dc:creator>Shoffner, Meg, DTI</dc:creator>
  <cp:lastModifiedBy>Shoffner, Meg, DTI</cp:lastModifiedBy>
  <cp:revision>21</cp:revision>
  <dcterms:created xsi:type="dcterms:W3CDTF">2017-03-09T04:56:55Z</dcterms:created>
  <dcterms:modified xsi:type="dcterms:W3CDTF">2017-03-09T14:59:35Z</dcterms:modified>
</cp:coreProperties>
</file>